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70" r:id="rId3"/>
    <p:sldId id="257" r:id="rId4"/>
    <p:sldId id="271" r:id="rId5"/>
    <p:sldId id="272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</p:sldIdLst>
  <p:sldSz cx="10980738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BDD8"/>
    <a:srgbClr val="3BB788"/>
    <a:srgbClr val="3DB49D"/>
    <a:srgbClr val="4DB5A3"/>
    <a:srgbClr val="0E3B7C"/>
    <a:srgbClr val="FBD978"/>
    <a:srgbClr val="F49829"/>
    <a:srgbClr val="E64E3C"/>
    <a:srgbClr val="D9AB29"/>
    <a:srgbClr val="0B6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556" y="1178222"/>
            <a:ext cx="9333627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592" y="3781306"/>
            <a:ext cx="8235554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34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86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8091" y="383297"/>
            <a:ext cx="2367722" cy="610108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6" y="383297"/>
            <a:ext cx="6965906" cy="610108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00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352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07" y="1794831"/>
            <a:ext cx="9470887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207" y="4817876"/>
            <a:ext cx="9470887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66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26" y="1916484"/>
            <a:ext cx="4666814" cy="45678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8998" y="1916484"/>
            <a:ext cx="4666814" cy="45678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29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383299"/>
            <a:ext cx="9470887" cy="139153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357" y="1764832"/>
            <a:ext cx="464536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357" y="2629749"/>
            <a:ext cx="4645366" cy="386796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8999" y="1764832"/>
            <a:ext cx="4668244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8999" y="2629749"/>
            <a:ext cx="4668244" cy="386796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85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71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60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79954"/>
            <a:ext cx="354157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244" y="1036570"/>
            <a:ext cx="5558999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2159794"/>
            <a:ext cx="3541574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4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79954"/>
            <a:ext cx="354157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8244" y="1036570"/>
            <a:ext cx="5558999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2159794"/>
            <a:ext cx="3541574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23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926" y="383299"/>
            <a:ext cx="947088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26" y="1916484"/>
            <a:ext cx="947088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926" y="6672698"/>
            <a:ext cx="247066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25F6F-4BF3-4D13-837B-ACD34D341AD9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7370" y="6672698"/>
            <a:ext cx="370599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5146" y="6672698"/>
            <a:ext cx="247066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72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45.jp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5" Type="http://schemas.openxmlformats.org/officeDocument/2006/relationships/image" Target="../media/image5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985">
              <a:srgbClr val="002060"/>
            </a:gs>
            <a:gs pos="45000">
              <a:srgbClr val="0070C0"/>
            </a:gs>
            <a:gs pos="2000">
              <a:srgbClr val="00B0F0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846767" y="1748151"/>
            <a:ext cx="5133971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751" t="-9668" r="-52582" b="-1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0" y="-12932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904" r="-22255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36721" y="24117"/>
            <a:ext cx="6844016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124" t="-22124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>
            <a:off x="3934206" y="2193876"/>
            <a:ext cx="2662914" cy="2662914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5026" b="-9830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308" y="599457"/>
            <a:ext cx="2760230" cy="532345"/>
          </a:xfrm>
        </p:spPr>
        <p:txBody>
          <a:bodyPr>
            <a:normAutofit fontScale="90000"/>
          </a:bodyPr>
          <a:lstStyle/>
          <a:p>
            <a:pPr algn="r"/>
            <a:r>
              <a:rPr lang="it-IT" sz="6700" spc="300" dirty="0">
                <a:ln w="19050"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 JULIAN" panose="02000000000000000000" pitchFamily="2" charset="0"/>
              </a:rPr>
              <a:t>2023</a:t>
            </a:r>
            <a:endParaRPr lang="it-IT" sz="3000" spc="300" dirty="0">
              <a:ln w="19050"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64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0" grpId="0" animBg="1"/>
      <p:bldP spid="22" grpId="0" animBg="1"/>
      <p:bldP spid="6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316">
              <a:srgbClr val="FFFF00"/>
            </a:gs>
            <a:gs pos="70000">
              <a:srgbClr val="FFC000"/>
            </a:gs>
            <a:gs pos="47000">
              <a:schemeClr val="bg1"/>
            </a:gs>
          </a:gsLst>
          <a:lin ang="3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con angoli arrotondati 3">
            <a:extLst>
              <a:ext uri="{FF2B5EF4-FFF2-40B4-BE49-F238E27FC236}">
                <a16:creationId xmlns:a16="http://schemas.microsoft.com/office/drawing/2014/main" id="{4CB99E04-0848-39E7-8016-B21C20CD1AEC}"/>
              </a:ext>
            </a:extLst>
          </p:cNvPr>
          <p:cNvSpPr/>
          <p:nvPr/>
        </p:nvSpPr>
        <p:spPr>
          <a:xfrm>
            <a:off x="5783173" y="1723473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5FB0D919-471B-660A-8E0A-3B0B71346C46}"/>
              </a:ext>
            </a:extLst>
          </p:cNvPr>
          <p:cNvSpPr/>
          <p:nvPr/>
        </p:nvSpPr>
        <p:spPr>
          <a:xfrm flipH="1">
            <a:off x="4151275" y="53250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866" t="-13223" r="-6956" b="13223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62D7259A-5E02-BABD-F8DA-C64E5F9E9025}"/>
              </a:ext>
            </a:extLst>
          </p:cNvPr>
          <p:cNvSpPr/>
          <p:nvPr/>
        </p:nvSpPr>
        <p:spPr>
          <a:xfrm>
            <a:off x="20952" y="29802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058" t="-16373" r="3484" b="-1962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20952" y="29802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058" t="-16373" r="3484" b="-1962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783173" y="1723473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1195251" y="4501906"/>
            <a:ext cx="2448940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Agosto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66" y="1685005"/>
            <a:ext cx="3853440" cy="4048222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Considerando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persona umana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come Tempio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dello Spirito,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ne consegue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…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448566" y="6713977"/>
            <a:ext cx="2434464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Momo 11353/</a:t>
            </a:r>
            <a:r>
              <a:rPr lang="it-IT" sz="1515" i="1" dirty="0" err="1">
                <a:latin typeface="ZapfHumnst Dm BT" panose="020B0602050508020304" pitchFamily="34" charset="0"/>
              </a:rPr>
              <a:t>iStock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51275" y="53250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866" t="-13223" r="-6956" b="13223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 rot="-60000">
            <a:off x="3778795" y="1574668"/>
            <a:ext cx="3338004" cy="3489507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004" t="-23561" r="-4302" b="-2767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3719845" y="270511"/>
            <a:ext cx="6574151" cy="159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l’essere umano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l’ambito più qualificato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per l’incontro con il sacro.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702040" y="3483087"/>
            <a:ext cx="3853440" cy="376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«Non sapete che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vostro corpo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tempio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dello Spirito Santo,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è in voi?»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18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(1 </a:t>
            </a:r>
            <a:r>
              <a:rPr lang="it-IT" sz="1800" b="1" spc="100" dirty="0" err="1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Cor</a:t>
            </a:r>
            <a:r>
              <a:rPr lang="it-IT" sz="18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6,19)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043724" y="5255313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Pentecoste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-281981" y="5667119"/>
            <a:ext cx="5831045" cy="791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Voglio andare in Paradiso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portando  con me quanta più gente posso »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Un giovane</a:t>
            </a:r>
          </a:p>
        </p:txBody>
      </p:sp>
    </p:spTree>
    <p:extLst>
      <p:ext uri="{BB962C8B-B14F-4D97-AF65-F5344CB8AC3E}">
        <p14:creationId xmlns:p14="http://schemas.microsoft.com/office/powerpoint/2010/main" val="235083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20" grpId="0" animBg="1"/>
      <p:bldP spid="4" grpId="0" animBg="1"/>
      <p:bldP spid="23" grpId="0" animBg="1"/>
      <p:bldP spid="2" grpId="0"/>
      <p:bldP spid="3" grpId="0" uiExpand="1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DF4149"/>
            </a:gs>
            <a:gs pos="70000">
              <a:srgbClr val="0B6BAD"/>
            </a:gs>
            <a:gs pos="47000">
              <a:schemeClr val="bg1"/>
            </a:gs>
          </a:gsLst>
          <a:lin ang="3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69067" y="53494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3117" r="-21841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764248" y="175851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891" t="-1260" r="-64211" b="-1274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696387" y="4587998"/>
            <a:ext cx="2974392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Settembre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58" y="818974"/>
            <a:ext cx="3853440" cy="3907138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Don Bosco,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fin dall’inizio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della sua missione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a Valdocco,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ha coinvolto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tanti laici,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amici 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collaboratori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448566" y="6713977"/>
            <a:ext cx="2434464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Clodio/</a:t>
            </a:r>
            <a:r>
              <a:rPr lang="it-IT" sz="1515" i="1" dirty="0" err="1">
                <a:latin typeface="ZapfHumnst Dm BT" panose="020B0602050508020304" pitchFamily="34" charset="0"/>
              </a:rPr>
              <a:t>iStock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03469" y="66644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 rot="-60000">
            <a:off x="3778795" y="1574668"/>
            <a:ext cx="3338004" cy="3489507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8006" b="-460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3865983" y="289773"/>
            <a:ext cx="6574151" cy="159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in modo che fossero partecipi della sua missione tra i giovani</a:t>
            </a: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702040" y="3483087"/>
            <a:ext cx="3853440" cy="376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Da subito egli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«suscita condivisione e corresponsabilità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da parte di ecclesiastici, laici, uomini e donne</a:t>
            </a:r>
            <a:endParaRPr lang="it-IT" sz="18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043724" y="5255313"/>
            <a:ext cx="40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Giovedì Santo</a:t>
            </a:r>
            <a:b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</a:br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Lavanda dei Piedi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-614554" y="5885583"/>
            <a:ext cx="5831045" cy="558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Cercasi amici e </a:t>
            </a:r>
            <a:r>
              <a:rPr lang="it-IT" sz="1515" dirty="0" err="1">
                <a:solidFill>
                  <a:srgbClr val="BC2027"/>
                </a:solidFill>
                <a:latin typeface="Capture it" panose="02000500000000000000" pitchFamily="2" charset="0"/>
              </a:rPr>
              <a:t>lavapiedi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»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Cardinal </a:t>
            </a:r>
            <a:r>
              <a:rPr lang="it-IT" sz="1515" dirty="0" err="1">
                <a:solidFill>
                  <a:srgbClr val="BC2027"/>
                </a:solidFill>
                <a:latin typeface="Capture it" panose="02000500000000000000" pitchFamily="2" charset="0"/>
              </a:rPr>
              <a:t>O’Malley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3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23" grpId="0" animBg="1"/>
      <p:bldP spid="2" grpId="0"/>
      <p:bldP spid="3" grpId="0" uiExpand="1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D9AB29"/>
            </a:gs>
            <a:gs pos="70000">
              <a:srgbClr val="E64E3C"/>
            </a:gs>
            <a:gs pos="47000">
              <a:schemeClr val="bg1"/>
            </a:gs>
          </a:gsLst>
          <a:lin ang="3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69067" y="53494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1" b="-2200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764248" y="175851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206" t="-13629" r="-36624" b="-22791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907481" y="4507503"/>
            <a:ext cx="2974392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Ottobre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15" y="783252"/>
            <a:ext cx="3853440" cy="4436339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Ed è Dio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alla fine accompagna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nostro impegno,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 nostri sforzi,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nostro essere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povero lievito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nella pasta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2102732" y="6746803"/>
            <a:ext cx="2434464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B. Perry/</a:t>
            </a:r>
            <a:r>
              <a:rPr lang="it-IT" sz="1515" i="1" dirty="0" err="1">
                <a:latin typeface="ZapfHumnst Dm BT" panose="020B0602050508020304" pitchFamily="34" charset="0"/>
              </a:rPr>
              <a:t>Shutterstock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03469" y="66644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34652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 rot="-60000">
            <a:off x="3778795" y="1574668"/>
            <a:ext cx="3338004" cy="3489507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4103469" y="590185"/>
            <a:ext cx="6574151" cy="889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8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la forza di Dio </a:t>
            </a:r>
            <a:br>
              <a:rPr lang="it-IT" sz="28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8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viene in aiuto. </a:t>
            </a:r>
          </a:p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856283" y="2978701"/>
            <a:ext cx="3853440" cy="376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A condizione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operare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tutto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sempre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nel suo nome.</a:t>
            </a:r>
          </a:p>
          <a:p>
            <a:pPr marL="0" indent="0" algn="r">
              <a:lnSpc>
                <a:spcPts val="3000"/>
              </a:lnSpc>
              <a:buNone/>
            </a:pPr>
            <a:endParaRPr lang="it-IT" sz="18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570115" y="5162479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Angelo Custode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604792" y="5664840"/>
            <a:ext cx="5831045" cy="1024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Il Signore è il tuo custode, il Signore è la tua ombra 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e sta alla tua destra. Il Signore ti custodirà da ogni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male: egli custodirà la tua vita. Il Signore ti custodirà  </a:t>
            </a:r>
            <a:r>
              <a:rPr lang="it-IT" sz="1515" dirty="0">
                <a:noFill/>
                <a:latin typeface="Capture it" panose="02000500000000000000" pitchFamily="2" charset="0"/>
              </a:rPr>
              <a:t>. 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quando esci e quando entri, da ora e per sempre »</a:t>
            </a:r>
          </a:p>
        </p:txBody>
      </p:sp>
    </p:spTree>
    <p:extLst>
      <p:ext uri="{BB962C8B-B14F-4D97-AF65-F5344CB8AC3E}">
        <p14:creationId xmlns:p14="http://schemas.microsoft.com/office/powerpoint/2010/main" val="4277959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23" grpId="0" animBg="1"/>
      <p:bldP spid="2" grpId="0"/>
      <p:bldP spid="3" grpId="0" uiExpand="1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16BDD8"/>
            </a:gs>
            <a:gs pos="70000">
              <a:srgbClr val="FBD978"/>
            </a:gs>
            <a:gs pos="47000">
              <a:schemeClr val="bg1"/>
            </a:gs>
          </a:gsLst>
          <a:lin ang="3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69067" y="53494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7823" t="-36554" r="-53191" b="-1387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764248" y="175851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60" t="-26851" r="-1065" b="-8013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724058" y="4468968"/>
            <a:ext cx="2974392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Novembre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58" y="287867"/>
            <a:ext cx="3853440" cy="4438245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Vogliamo approfondire e riconoscere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ricchezza della vocazione spirituale religiosa e cristiana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dei nostri laici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in tutte le presenze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 mondo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1859644" y="6707550"/>
            <a:ext cx="2967081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di </a:t>
            </a:r>
            <a:r>
              <a:rPr lang="it-IT" sz="1515" i="1" dirty="0" err="1">
                <a:latin typeface="ZapfHumnst Dm BT" panose="020B0602050508020304" pitchFamily="34" charset="0"/>
              </a:rPr>
              <a:t>mrivserg</a:t>
            </a:r>
            <a:r>
              <a:rPr lang="it-IT" sz="1515" i="1" dirty="0">
                <a:latin typeface="ZapfHumnst Dm BT" panose="020B0602050508020304" pitchFamily="34" charset="0"/>
              </a:rPr>
              <a:t>/</a:t>
            </a:r>
            <a:r>
              <a:rPr lang="it-IT" sz="1515" i="1" dirty="0" err="1">
                <a:latin typeface="ZapfHumnst Dm BT" panose="020B0602050508020304" pitchFamily="34" charset="0"/>
              </a:rPr>
              <a:t>Shutterstock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03469" y="66644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1078" t="-19164" r="-4453" b="3633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 rot="60000">
            <a:off x="3805452" y="1643630"/>
            <a:ext cx="3119991" cy="3489507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854" t="-8931" r="-7772" b="-30654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3981329" y="351059"/>
            <a:ext cx="6574151" cy="204447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r>
              <a:rPr lang="it-IT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e dei laici della famiglia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don Bosco, valorizzando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nelle diverse culture e società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     </a:t>
            </a:r>
            <a:r>
              <a:rPr lang="it-IT" sz="2400" b="1" spc="100" dirty="0">
                <a:ln w="6350">
                  <a:noFill/>
                </a:ln>
                <a:noFill/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.</a:t>
            </a:r>
            <a:endParaRPr lang="it-IT" sz="2400" b="1" dirty="0">
              <a:ln w="6350">
                <a:noFill/>
              </a:ln>
              <a:noFill/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856283" y="2679946"/>
            <a:ext cx="3853440" cy="429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il dono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della loro vita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forza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della loro fede,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bellezza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della loro famiglia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loro esperienza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vita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di lavoro</a:t>
            </a:r>
            <a:endParaRPr lang="it-IT" sz="18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570115" y="5162479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spc="50" dirty="0" err="1">
                <a:solidFill>
                  <a:srgbClr val="0070C0"/>
                </a:solidFill>
                <a:latin typeface="ZapfHumnst Dm BT" panose="020B0602050508020304" pitchFamily="34" charset="0"/>
              </a:rPr>
              <a:t>Risurezione</a:t>
            </a:r>
            <a:endParaRPr lang="it-IT" b="1" i="1" spc="50" dirty="0">
              <a:solidFill>
                <a:srgbClr val="0070C0"/>
              </a:solidFill>
              <a:latin typeface="ZapfHumnst Dm BT" panose="020B06020505080203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604792" y="5664840"/>
            <a:ext cx="5474275" cy="976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Tutto quello che avete fatto 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a uno  solo di questi miei fratelli più piccoli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,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l’avete fatto a me »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200" dirty="0">
                <a:solidFill>
                  <a:srgbClr val="BC2027"/>
                </a:solidFill>
                <a:latin typeface="Capture it" panose="02000500000000000000" pitchFamily="2" charset="0"/>
              </a:rPr>
              <a:t>Matteo 25,31-46. </a:t>
            </a:r>
          </a:p>
        </p:txBody>
      </p:sp>
    </p:spTree>
    <p:extLst>
      <p:ext uri="{BB962C8B-B14F-4D97-AF65-F5344CB8AC3E}">
        <p14:creationId xmlns:p14="http://schemas.microsoft.com/office/powerpoint/2010/main" val="14692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23" grpId="0" animBg="1"/>
      <p:bldP spid="2" grpId="0"/>
      <p:bldP spid="3" grpId="0" uiExpand="1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E3B7C"/>
            </a:gs>
            <a:gs pos="70000">
              <a:srgbClr val="3BB788"/>
            </a:gs>
            <a:gs pos="47000">
              <a:schemeClr val="bg1"/>
            </a:gs>
          </a:gsLst>
          <a:lin ang="3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69067" y="53494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7544" r="11754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764248" y="175851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1715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821139" y="4424722"/>
            <a:ext cx="2974392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Dicembre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58" y="537707"/>
            <a:ext cx="3853440" cy="4188405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Con l’Incarnazione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 Figlio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evidente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qualsiasi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realtà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temporale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può rivelare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Mistero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Dio.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425258" y="6696214"/>
            <a:ext cx="2967081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</a:t>
            </a:r>
            <a:r>
              <a:rPr lang="it-IT" sz="1515" i="1" dirty="0" err="1">
                <a:latin typeface="ZapfHumnst Dm BT" panose="020B0602050508020304" pitchFamily="34" charset="0"/>
              </a:rPr>
              <a:t>Jorisvo</a:t>
            </a:r>
            <a:r>
              <a:rPr lang="it-IT" sz="1515" i="1" dirty="0">
                <a:latin typeface="ZapfHumnst Dm BT" panose="020B0602050508020304" pitchFamily="34" charset="0"/>
              </a:rPr>
              <a:t>/</a:t>
            </a:r>
            <a:r>
              <a:rPr lang="it-IT" sz="1515" i="1" dirty="0" err="1">
                <a:latin typeface="ZapfHumnst Dm BT" panose="020B0602050508020304" pitchFamily="34" charset="0"/>
              </a:rPr>
              <a:t>iStock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03469" y="66644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 rot="60000">
            <a:off x="3662487" y="1643574"/>
            <a:ext cx="3399456" cy="3489507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5" r="-13376" b="-15320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3981329" y="351059"/>
            <a:ext cx="6574151" cy="204447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r>
              <a:rPr lang="it-IT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Ogni battezzato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membro di una chiesa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     </a:t>
            </a:r>
            <a:r>
              <a:rPr lang="it-IT" sz="2400" b="1" spc="100" dirty="0">
                <a:ln w="6350">
                  <a:noFill/>
                </a:ln>
                <a:noFill/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.</a:t>
            </a:r>
            <a:endParaRPr lang="it-IT" sz="2400" b="1" dirty="0">
              <a:ln w="6350">
                <a:noFill/>
              </a:ln>
              <a:noFill/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856283" y="3208987"/>
            <a:ext cx="3853440" cy="376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deve servire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mondo per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rendere presente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volontà salvifica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Dio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il suo regno.</a:t>
            </a:r>
          </a:p>
          <a:p>
            <a:pPr marL="0" indent="0" algn="r">
              <a:lnSpc>
                <a:spcPts val="3000"/>
              </a:lnSpc>
              <a:buNone/>
            </a:pPr>
            <a:endParaRPr lang="it-IT" sz="18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570115" y="5162479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spc="50" dirty="0" err="1">
                <a:solidFill>
                  <a:srgbClr val="0070C0"/>
                </a:solidFill>
                <a:latin typeface="ZapfHumnst Dm BT" panose="020B0602050508020304" pitchFamily="34" charset="0"/>
              </a:rPr>
              <a:t>Risurezione</a:t>
            </a:r>
            <a:endParaRPr lang="it-IT" b="1" i="1" spc="50" dirty="0">
              <a:solidFill>
                <a:srgbClr val="0070C0"/>
              </a:solidFill>
              <a:latin typeface="ZapfHumnst Dm BT" panose="020B06020505080203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181770" y="5582061"/>
            <a:ext cx="5474275" cy="120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L’angelo disse: “Non temete!    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Io vi porto una bella notizia: 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oggi per voi è nato il Salvatore,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Il Cristo, il Signore” »</a:t>
            </a:r>
          </a:p>
          <a:p>
            <a:pPr algn="r"/>
            <a:r>
              <a:rPr lang="it-IT" sz="1200" dirty="0">
                <a:solidFill>
                  <a:srgbClr val="BC2027"/>
                </a:solidFill>
                <a:latin typeface="Capture it" panose="02000500000000000000" pitchFamily="2" charset="0"/>
              </a:rPr>
              <a:t>Luca 2,10.</a:t>
            </a:r>
          </a:p>
        </p:txBody>
      </p:sp>
    </p:spTree>
    <p:extLst>
      <p:ext uri="{BB962C8B-B14F-4D97-AF65-F5344CB8AC3E}">
        <p14:creationId xmlns:p14="http://schemas.microsoft.com/office/powerpoint/2010/main" val="16467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23" grpId="0" animBg="1"/>
      <p:bldP spid="2" grpId="0"/>
      <p:bldP spid="3" grpId="0" uiExpand="1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>
            <a:extLst>
              <a:ext uri="{FF2B5EF4-FFF2-40B4-BE49-F238E27FC236}">
                <a16:creationId xmlns:a16="http://schemas.microsoft.com/office/drawing/2014/main" id="{5AF81C79-BF42-30A2-C6F3-D77BC05293FB}"/>
              </a:ext>
            </a:extLst>
          </p:cNvPr>
          <p:cNvSpPr/>
          <p:nvPr/>
        </p:nvSpPr>
        <p:spPr>
          <a:xfrm>
            <a:off x="936978" y="790222"/>
            <a:ext cx="9234311" cy="5610578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11" t="-3756" r="-2323" b="-3904"/>
            </a:stretch>
          </a:blipFill>
          <a:effectLst>
            <a:glow rad="127000">
              <a:srgbClr val="16BDD8">
                <a:alpha val="62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A3AFD9C-1F70-1848-8DEF-069A6575F47A}"/>
              </a:ext>
            </a:extLst>
          </p:cNvPr>
          <p:cNvSpPr/>
          <p:nvPr/>
        </p:nvSpPr>
        <p:spPr>
          <a:xfrm>
            <a:off x="3169806" y="5648851"/>
            <a:ext cx="1440000" cy="144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641" r="-5051" b="-18032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0A9F5A1-E638-9568-A539-D18C71CA5F88}"/>
              </a:ext>
            </a:extLst>
          </p:cNvPr>
          <p:cNvSpPr/>
          <p:nvPr/>
        </p:nvSpPr>
        <p:spPr>
          <a:xfrm rot="60000">
            <a:off x="6379767" y="5689090"/>
            <a:ext cx="1440000" cy="144000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5" r="-13376" b="-15320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4DF24ED-B672-CE06-8702-41D07E836D4C}"/>
              </a:ext>
            </a:extLst>
          </p:cNvPr>
          <p:cNvSpPr/>
          <p:nvPr/>
        </p:nvSpPr>
        <p:spPr>
          <a:xfrm rot="60000">
            <a:off x="8051770" y="4916394"/>
            <a:ext cx="1440000" cy="1440000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854" t="-8931" r="-7772" b="-30654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4B03C622-6948-FCD4-B667-D41AE999C504}"/>
              </a:ext>
            </a:extLst>
          </p:cNvPr>
          <p:cNvSpPr/>
          <p:nvPr/>
        </p:nvSpPr>
        <p:spPr>
          <a:xfrm rot="21540000">
            <a:off x="9412686" y="3433307"/>
            <a:ext cx="1440000" cy="144000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F1533DB7-58E1-1731-16FE-3034116654BF}"/>
              </a:ext>
            </a:extLst>
          </p:cNvPr>
          <p:cNvSpPr/>
          <p:nvPr/>
        </p:nvSpPr>
        <p:spPr>
          <a:xfrm rot="21540000">
            <a:off x="9151130" y="1551365"/>
            <a:ext cx="1440000" cy="144000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8006" b="-460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45DE13C-9872-7A9E-D070-3A35AA32BB56}"/>
              </a:ext>
            </a:extLst>
          </p:cNvPr>
          <p:cNvSpPr/>
          <p:nvPr/>
        </p:nvSpPr>
        <p:spPr>
          <a:xfrm rot="21540000">
            <a:off x="7624152" y="553313"/>
            <a:ext cx="1440000" cy="144000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004" t="-23561" r="-4302" b="-2767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EB64909-4938-394A-75BE-6565012E9A0D}"/>
              </a:ext>
            </a:extLst>
          </p:cNvPr>
          <p:cNvSpPr/>
          <p:nvPr/>
        </p:nvSpPr>
        <p:spPr>
          <a:xfrm>
            <a:off x="5822257" y="52049"/>
            <a:ext cx="1440000" cy="1440000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268" t="-5810" r="-7962" b="-32288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63066BF9-BB7D-5E13-A759-30571E0E881A}"/>
              </a:ext>
            </a:extLst>
          </p:cNvPr>
          <p:cNvSpPr/>
          <p:nvPr/>
        </p:nvSpPr>
        <p:spPr>
          <a:xfrm>
            <a:off x="1297508" y="4945152"/>
            <a:ext cx="1440000" cy="1440000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32334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F7471A06-75B9-1168-FDF3-4DC16097618D}"/>
              </a:ext>
            </a:extLst>
          </p:cNvPr>
          <p:cNvSpPr/>
          <p:nvPr/>
        </p:nvSpPr>
        <p:spPr>
          <a:xfrm>
            <a:off x="180826" y="3445764"/>
            <a:ext cx="1440000" cy="1440000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368" t="-33764" r="-3830" b="-5474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75F853B1-514E-5384-1555-FCF27005DBFB}"/>
              </a:ext>
            </a:extLst>
          </p:cNvPr>
          <p:cNvSpPr/>
          <p:nvPr/>
        </p:nvSpPr>
        <p:spPr>
          <a:xfrm>
            <a:off x="504681" y="1563822"/>
            <a:ext cx="1440000" cy="1440000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45" t="-13304" r="345" b="-22009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38407110-AE0A-6C6A-136A-569C52174667}"/>
              </a:ext>
            </a:extLst>
          </p:cNvPr>
          <p:cNvSpPr/>
          <p:nvPr/>
        </p:nvSpPr>
        <p:spPr>
          <a:xfrm>
            <a:off x="1821886" y="565770"/>
            <a:ext cx="1440000" cy="1440000"/>
          </a:xfrm>
          <a:prstGeom prst="ellipse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27608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E65D3C5-FFDE-F7C0-E463-19C77CF96032}"/>
              </a:ext>
            </a:extLst>
          </p:cNvPr>
          <p:cNvSpPr/>
          <p:nvPr/>
        </p:nvSpPr>
        <p:spPr>
          <a:xfrm>
            <a:off x="3718483" y="52049"/>
            <a:ext cx="1440000" cy="1440000"/>
          </a:xfrm>
          <a:prstGeom prst="ellipse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3130" b="-11061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9D3AC9FC-3C99-A3DD-8712-E7CA68A0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33" y="6780540"/>
            <a:ext cx="2531336" cy="532345"/>
          </a:xfrm>
        </p:spPr>
        <p:txBody>
          <a:bodyPr>
            <a:noAutofit/>
          </a:bodyPr>
          <a:lstStyle/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Gennaio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8C422668-D4DB-ADBF-CB77-93BA11F353B7}"/>
              </a:ext>
            </a:extLst>
          </p:cNvPr>
          <p:cNvSpPr txBox="1">
            <a:spLocks/>
          </p:cNvSpPr>
          <p:nvPr/>
        </p:nvSpPr>
        <p:spPr>
          <a:xfrm>
            <a:off x="-664805" y="6171020"/>
            <a:ext cx="2531336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Febbraio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178DDCD6-26A9-63C2-0E1D-97C386ECF892}"/>
              </a:ext>
            </a:extLst>
          </p:cNvPr>
          <p:cNvSpPr txBox="1">
            <a:spLocks/>
          </p:cNvSpPr>
          <p:nvPr/>
        </p:nvSpPr>
        <p:spPr>
          <a:xfrm>
            <a:off x="-378107" y="4738345"/>
            <a:ext cx="1578762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Marzo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C767B350-B62A-9EA0-B2E8-53A165AFA1D0}"/>
              </a:ext>
            </a:extLst>
          </p:cNvPr>
          <p:cNvSpPr txBox="1">
            <a:spLocks/>
          </p:cNvSpPr>
          <p:nvPr/>
        </p:nvSpPr>
        <p:spPr>
          <a:xfrm>
            <a:off x="-304863" y="2841616"/>
            <a:ext cx="1578762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Aprile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63A2AC7C-2019-46D5-CEB0-49D1129F496D}"/>
              </a:ext>
            </a:extLst>
          </p:cNvPr>
          <p:cNvSpPr txBox="1">
            <a:spLocks/>
          </p:cNvSpPr>
          <p:nvPr/>
        </p:nvSpPr>
        <p:spPr>
          <a:xfrm>
            <a:off x="243124" y="730834"/>
            <a:ext cx="1578762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Maggio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29AA1F06-601F-1F2F-3D3A-F822522C0A01}"/>
              </a:ext>
            </a:extLst>
          </p:cNvPr>
          <p:cNvSpPr txBox="1">
            <a:spLocks/>
          </p:cNvSpPr>
          <p:nvPr/>
        </p:nvSpPr>
        <p:spPr>
          <a:xfrm>
            <a:off x="2346801" y="-19529"/>
            <a:ext cx="1578762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Giugno</a:t>
            </a: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381BD1E2-83C5-BCFE-3DEF-BD9F18814EAC}"/>
              </a:ext>
            </a:extLst>
          </p:cNvPr>
          <p:cNvSpPr txBox="1">
            <a:spLocks/>
          </p:cNvSpPr>
          <p:nvPr/>
        </p:nvSpPr>
        <p:spPr>
          <a:xfrm>
            <a:off x="6822314" y="12621"/>
            <a:ext cx="1578762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Luglio</a:t>
            </a: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3F62EDD8-EF7E-A180-B62A-E4AC81A62AD7}"/>
              </a:ext>
            </a:extLst>
          </p:cNvPr>
          <p:cNvSpPr txBox="1">
            <a:spLocks/>
          </p:cNvSpPr>
          <p:nvPr/>
        </p:nvSpPr>
        <p:spPr>
          <a:xfrm>
            <a:off x="8772824" y="730834"/>
            <a:ext cx="1578762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Agosto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CDBE77BC-B93F-D5CC-C662-FE8A4B2CB51B}"/>
              </a:ext>
            </a:extLst>
          </p:cNvPr>
          <p:cNvSpPr txBox="1">
            <a:spLocks/>
          </p:cNvSpPr>
          <p:nvPr/>
        </p:nvSpPr>
        <p:spPr>
          <a:xfrm>
            <a:off x="9079629" y="2841616"/>
            <a:ext cx="1921261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Settembre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C4D96B59-1C49-D81C-F2D5-3B58CE8A420A}"/>
              </a:ext>
            </a:extLst>
          </p:cNvPr>
          <p:cNvSpPr txBox="1">
            <a:spLocks/>
          </p:cNvSpPr>
          <p:nvPr/>
        </p:nvSpPr>
        <p:spPr>
          <a:xfrm>
            <a:off x="9453348" y="4738345"/>
            <a:ext cx="1578762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Ottobre</a:t>
            </a:r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4112A86D-EA66-51D9-E40F-C318F4A2D07E}"/>
              </a:ext>
            </a:extLst>
          </p:cNvPr>
          <p:cNvSpPr txBox="1">
            <a:spLocks/>
          </p:cNvSpPr>
          <p:nvPr/>
        </p:nvSpPr>
        <p:spPr>
          <a:xfrm>
            <a:off x="8238559" y="6119022"/>
            <a:ext cx="2531336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Novembre</a:t>
            </a:r>
          </a:p>
        </p:txBody>
      </p:sp>
      <p:sp>
        <p:nvSpPr>
          <p:cNvPr id="33" name="Titolo 1">
            <a:extLst>
              <a:ext uri="{FF2B5EF4-FFF2-40B4-BE49-F238E27FC236}">
                <a16:creationId xmlns:a16="http://schemas.microsoft.com/office/drawing/2014/main" id="{341A7D65-784F-04B8-7DD7-FE893AE1F9F9}"/>
              </a:ext>
            </a:extLst>
          </p:cNvPr>
          <p:cNvSpPr txBox="1">
            <a:spLocks/>
          </p:cNvSpPr>
          <p:nvPr/>
        </p:nvSpPr>
        <p:spPr>
          <a:xfrm>
            <a:off x="6773645" y="6785170"/>
            <a:ext cx="2531336" cy="532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spc="300" dirty="0">
                <a:ln w="63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Dicembre</a:t>
            </a:r>
          </a:p>
        </p:txBody>
      </p:sp>
      <p:sp>
        <p:nvSpPr>
          <p:cNvPr id="34" name="Titolo 1">
            <a:extLst>
              <a:ext uri="{FF2B5EF4-FFF2-40B4-BE49-F238E27FC236}">
                <a16:creationId xmlns:a16="http://schemas.microsoft.com/office/drawing/2014/main" id="{02814A61-FD97-0D9D-3305-70A450FD6309}"/>
              </a:ext>
            </a:extLst>
          </p:cNvPr>
          <p:cNvSpPr txBox="1">
            <a:spLocks/>
          </p:cNvSpPr>
          <p:nvPr/>
        </p:nvSpPr>
        <p:spPr>
          <a:xfrm>
            <a:off x="4111050" y="6459752"/>
            <a:ext cx="2760230" cy="726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6700" spc="300">
                <a:ln w="19050"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 JULIAN" panose="02000000000000000000" pitchFamily="2" charset="0"/>
              </a:rPr>
              <a:t>2023</a:t>
            </a:r>
            <a:endParaRPr lang="it-IT" sz="3000" spc="300" dirty="0">
              <a:ln w="19050"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 JULIAN" panose="02000000000000000000" pitchFamily="2" charset="0"/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DBA6556B-4982-D999-9FEF-6163AAF4D0FF}"/>
              </a:ext>
            </a:extLst>
          </p:cNvPr>
          <p:cNvSpPr/>
          <p:nvPr/>
        </p:nvSpPr>
        <p:spPr>
          <a:xfrm>
            <a:off x="4023844" y="2920047"/>
            <a:ext cx="3085742" cy="3085742"/>
          </a:xfrm>
          <a:prstGeom prst="ellipse">
            <a:avLst/>
          </a:prstGeom>
          <a:blipFill>
            <a:blip r:embed="rId1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5026" b="-9830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701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3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3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3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3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1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3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3" fill="hold" grpId="0" nodeType="withEffect">
                                  <p:stCondLst>
                                    <p:cond delay="24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4" dur="1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5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3" fill="hold" grpId="0" nodeType="withEffect">
                                  <p:stCondLst>
                                    <p:cond delay="26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1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28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grpId="0" nodeType="withEffect">
                                  <p:stCondLst>
                                    <p:cond delay="29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1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6" presetClass="entr" presetSubtype="0" fill="hold" grpId="0" nodeType="withEffect">
                                  <p:stCondLst>
                                    <p:cond delay="330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C347816E-E47F-5D21-48A8-648FBD11C740}"/>
              </a:ext>
            </a:extLst>
          </p:cNvPr>
          <p:cNvSpPr/>
          <p:nvPr/>
        </p:nvSpPr>
        <p:spPr>
          <a:xfrm>
            <a:off x="-10374" y="-96767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 dpi="0"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0" y="-95124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10" name="Rettangolo con angoli arrotondati 3">
            <a:extLst>
              <a:ext uri="{FF2B5EF4-FFF2-40B4-BE49-F238E27FC236}">
                <a16:creationId xmlns:a16="http://schemas.microsoft.com/office/drawing/2014/main" id="{325291A2-E90D-9F68-559C-6FFFAF02EE8B}"/>
              </a:ext>
            </a:extLst>
          </p:cNvPr>
          <p:cNvSpPr/>
          <p:nvPr/>
        </p:nvSpPr>
        <p:spPr>
          <a:xfrm>
            <a:off x="5846766" y="1748151"/>
            <a:ext cx="5133971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 dpi="0"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r="190" b="-37271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846767" y="1748151"/>
            <a:ext cx="5133971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r="190" b="-37271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9AFBB342-2F1B-8915-73D5-21FCDD014E39}"/>
              </a:ext>
            </a:extLst>
          </p:cNvPr>
          <p:cNvSpPr/>
          <p:nvPr/>
        </p:nvSpPr>
        <p:spPr>
          <a:xfrm flipH="1">
            <a:off x="4146730" y="56865"/>
            <a:ext cx="6824933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 dpi="0"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124" t="-22124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55804" y="35317"/>
            <a:ext cx="6824933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124" t="-22124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742933" y="4553634"/>
            <a:ext cx="2531336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Gennaio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25" y="326828"/>
            <a:ext cx="3853440" cy="4040409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vittoria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 Signore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sicura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suo amore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farà spuntare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farà crescere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ogni seme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bene presente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sulla terra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FA238E-1BE6-5844-5F5F-CFAE739D02C2}"/>
              </a:ext>
            </a:extLst>
          </p:cNvPr>
          <p:cNvSpPr txBox="1"/>
          <p:nvPr/>
        </p:nvSpPr>
        <p:spPr>
          <a:xfrm>
            <a:off x="704733" y="5353250"/>
            <a:ext cx="5073817" cy="1258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it-IT" sz="1515" dirty="0"/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il «si» di una ragazza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in un paesino sconosciuto  </a:t>
            </a:r>
            <a:r>
              <a:rPr lang="it-IT" sz="1515" dirty="0">
                <a:noFill/>
                <a:latin typeface="Capture it" panose="02000500000000000000" pitchFamily="2" charset="0"/>
              </a:rPr>
              <a:t>. 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è l’inizio</a:t>
            </a:r>
            <a:r>
              <a:rPr lang="it-IT" sz="600" dirty="0">
                <a:solidFill>
                  <a:srgbClr val="BC2027"/>
                </a:solidFill>
                <a:latin typeface="Capture it" panose="02000500000000000000" pitchFamily="2" charset="0"/>
              </a:rPr>
              <a:t>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della più grande rivoluzione della storia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3504709" y="6645544"/>
            <a:ext cx="2397619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Perry/ </a:t>
            </a:r>
            <a:r>
              <a:rPr lang="it-IT" sz="1515" i="1" dirty="0" err="1">
                <a:latin typeface="ZapfHumnst Dm BT" panose="020B0602050508020304" pitchFamily="34" charset="0"/>
              </a:rPr>
              <a:t>Shutterstock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>
            <a:off x="3779493" y="1667348"/>
            <a:ext cx="3338004" cy="3338004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641" r="-5051" b="-18032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4294389" y="155537"/>
            <a:ext cx="5782650" cy="2501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</a:t>
            </a: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seme del bene e della pace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	germoglia e si sviluppa perché lo fa maturare l’amore misericordioso di Dio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647920" y="2860001"/>
            <a:ext cx="3853440" cy="3664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Questo ci apre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alla fiducia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alla speranza nonostante i drammi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le ingiustizie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le sofferenze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incontriamo </a:t>
            </a:r>
          </a:p>
          <a:p>
            <a:pPr marL="0" indent="0" algn="r">
              <a:buNone/>
            </a:pP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383140" y="5275101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L’annunciazione a Maria:</a:t>
            </a:r>
          </a:p>
        </p:txBody>
      </p:sp>
    </p:spTree>
    <p:extLst>
      <p:ext uri="{BB962C8B-B14F-4D97-AF65-F5344CB8AC3E}">
        <p14:creationId xmlns:p14="http://schemas.microsoft.com/office/powerpoint/2010/main" val="299413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3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10" grpId="0" animBg="1"/>
      <p:bldP spid="4" grpId="0" animBg="1"/>
      <p:bldP spid="9" grpId="0" animBg="1"/>
      <p:bldP spid="22" grpId="0" animBg="1"/>
      <p:bldP spid="23" grpId="0" animBg="1"/>
      <p:bldP spid="2" grpId="0"/>
      <p:bldP spid="3" grpId="0" build="p"/>
      <p:bldP spid="5" grpId="0"/>
      <p:bldP spid="7" grpId="0"/>
      <p:bldP spid="6" grpId="0" animBg="1"/>
      <p:bldP spid="26" grpId="0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rgbClr val="0070C0"/>
            </a:gs>
            <a:gs pos="45000">
              <a:srgbClr val="00B0F0">
                <a:alpha val="61000"/>
              </a:srgbClr>
            </a:gs>
            <a:gs pos="67000">
              <a:srgbClr val="0094C8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3">
            <a:extLst>
              <a:ext uri="{FF2B5EF4-FFF2-40B4-BE49-F238E27FC236}">
                <a16:creationId xmlns:a16="http://schemas.microsoft.com/office/drawing/2014/main" id="{963042D5-9C09-0C3B-8B54-08F2250123D7}"/>
              </a:ext>
            </a:extLst>
          </p:cNvPr>
          <p:cNvSpPr/>
          <p:nvPr/>
        </p:nvSpPr>
        <p:spPr>
          <a:xfrm>
            <a:off x="5815559" y="1774108"/>
            <a:ext cx="5142033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598" t="-6933" r="-33727" b="-259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B52258E4-FB06-3881-3B2F-3935009A7103}"/>
              </a:ext>
            </a:extLst>
          </p:cNvPr>
          <p:cNvSpPr/>
          <p:nvPr/>
        </p:nvSpPr>
        <p:spPr>
          <a:xfrm flipH="1">
            <a:off x="4155559" y="94325"/>
            <a:ext cx="6844016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55559" y="94325"/>
            <a:ext cx="6844016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E9E1D3EC-33E9-4167-A961-100F17E9387B}"/>
              </a:ext>
            </a:extLst>
          </p:cNvPr>
          <p:cNvSpPr/>
          <p:nvPr/>
        </p:nvSpPr>
        <p:spPr>
          <a:xfrm>
            <a:off x="19988" y="16361"/>
            <a:ext cx="5089779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8535" r="-2968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19988" y="16361"/>
            <a:ext cx="5089779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8535" r="-2968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815559" y="1774108"/>
            <a:ext cx="5142033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598" t="-6933" r="-33727" b="-259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977538" y="4468130"/>
            <a:ext cx="2531336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Febbraio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91" y="264918"/>
            <a:ext cx="3853440" cy="4806049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Tra gli ingredienti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usiamo per fare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pane,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lievito,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come sottolinea 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Signore nella parabola evangelica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non è il più grande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in quantità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anzi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FA238E-1BE6-5844-5F5F-CFAE739D02C2}"/>
              </a:ext>
            </a:extLst>
          </p:cNvPr>
          <p:cNvSpPr txBox="1"/>
          <p:nvPr/>
        </p:nvSpPr>
        <p:spPr>
          <a:xfrm>
            <a:off x="631576" y="5637296"/>
            <a:ext cx="5073817" cy="791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it-IT" sz="1515" dirty="0"/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Beata te che hai creduto! » </a:t>
            </a:r>
          </a:p>
          <a:p>
            <a:pPr algn="r"/>
            <a:endParaRPr lang="it-IT" sz="1515" dirty="0">
              <a:solidFill>
                <a:srgbClr val="BC2027"/>
              </a:solidFill>
              <a:latin typeface="Capture it" panose="02000500000000000000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2451926" y="6645544"/>
            <a:ext cx="3450403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R. </a:t>
            </a:r>
            <a:r>
              <a:rPr lang="it-IT" sz="1515" i="1" dirty="0" err="1">
                <a:latin typeface="ZapfHumnst Dm BT" panose="020B0602050508020304" pitchFamily="34" charset="0"/>
              </a:rPr>
              <a:t>Sedmakova</a:t>
            </a:r>
            <a:r>
              <a:rPr lang="it-IT" sz="1515" i="1" dirty="0">
                <a:latin typeface="ZapfHumnst Dm BT" panose="020B0602050508020304" pitchFamily="34" charset="0"/>
              </a:rPr>
              <a:t>/ </a:t>
            </a:r>
            <a:r>
              <a:rPr lang="it-IT" sz="1515" i="1" dirty="0" err="1">
                <a:latin typeface="ZapfHumnst Dm BT" panose="020B0602050508020304" pitchFamily="34" charset="0"/>
              </a:rPr>
              <a:t>Shutterstock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>
            <a:off x="3778795" y="1726171"/>
            <a:ext cx="3338004" cy="333800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32334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4390559" y="280389"/>
            <a:ext cx="6026943" cy="2501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«Un po’ di lievito fa fermentare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tutta la pasta»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18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(</a:t>
            </a:r>
            <a:r>
              <a:rPr lang="it-IT" sz="1800" b="1" spc="100" dirty="0" err="1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Gal</a:t>
            </a:r>
            <a:r>
              <a:rPr lang="it-IT" sz="18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5,9)</a:t>
            </a:r>
          </a:p>
          <a:p>
            <a:pPr marL="0" indent="0" algn="r">
              <a:lnSpc>
                <a:spcPts val="3000"/>
              </a:lnSpc>
              <a:buNone/>
              <a:tabLst>
                <a:tab pos="439704" algn="l"/>
              </a:tabLst>
            </a:pPr>
            <a:endParaRPr lang="it-IT" sz="20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  <a:p>
            <a:pPr marL="0" indent="0" algn="r">
              <a:lnSpc>
                <a:spcPts val="30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670746" y="2567774"/>
            <a:ext cx="3853440" cy="435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Se ne usa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pochissimo ma ciò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lo distingue è che è l’unico ingrediente vivo e poiché è vivo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ha la capacità di influenzare, condizionare e trasformare l’intera pasta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337368" y="5410999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Visitazione</a:t>
            </a:r>
          </a:p>
        </p:txBody>
      </p:sp>
    </p:spTree>
    <p:extLst>
      <p:ext uri="{BB962C8B-B14F-4D97-AF65-F5344CB8AC3E}">
        <p14:creationId xmlns:p14="http://schemas.microsoft.com/office/powerpoint/2010/main" val="19346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22" grpId="0" animBg="1"/>
      <p:bldP spid="8" grpId="0" animBg="1"/>
      <p:bldP spid="20" grpId="0" animBg="1"/>
      <p:bldP spid="4" grpId="0" animBg="1"/>
      <p:bldP spid="23" grpId="0" animBg="1"/>
      <p:bldP spid="2" grpId="0"/>
      <p:bldP spid="3" grpId="0" build="p"/>
      <p:bldP spid="5" grpId="0"/>
      <p:bldP spid="7" grpId="0"/>
      <p:bldP spid="6" grpId="0" animBg="1"/>
      <p:bldP spid="26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chemeClr val="accent6">
                <a:lumMod val="75000"/>
              </a:schemeClr>
            </a:gs>
            <a:gs pos="74000">
              <a:srgbClr val="00B050"/>
            </a:gs>
            <a:gs pos="45000">
              <a:srgbClr val="92D05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3">
            <a:extLst>
              <a:ext uri="{FF2B5EF4-FFF2-40B4-BE49-F238E27FC236}">
                <a16:creationId xmlns:a16="http://schemas.microsoft.com/office/drawing/2014/main" id="{33277474-34BB-BD39-A3B6-0AEFF9BF2C3E}"/>
              </a:ext>
            </a:extLst>
          </p:cNvPr>
          <p:cNvSpPr/>
          <p:nvPr/>
        </p:nvSpPr>
        <p:spPr>
          <a:xfrm>
            <a:off x="5962023" y="1770132"/>
            <a:ext cx="5069179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038" r="-20508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E359E01-0BB5-3795-93F5-FD5C2365B66C}"/>
              </a:ext>
            </a:extLst>
          </p:cNvPr>
          <p:cNvSpPr/>
          <p:nvPr/>
        </p:nvSpPr>
        <p:spPr>
          <a:xfrm flipH="1">
            <a:off x="4289121" y="24117"/>
            <a:ext cx="6686910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26F883C8-42D0-393C-905E-D2D11CE96DCE}"/>
              </a:ext>
            </a:extLst>
          </p:cNvPr>
          <p:cNvSpPr/>
          <p:nvPr/>
        </p:nvSpPr>
        <p:spPr>
          <a:xfrm>
            <a:off x="67717" y="59570"/>
            <a:ext cx="5069179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472" r="-1899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67717" y="59570"/>
            <a:ext cx="5069179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472" r="-1899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962023" y="1770132"/>
            <a:ext cx="5069179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038" r="-20508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1216058" y="4393920"/>
            <a:ext cx="2531336" cy="532345"/>
          </a:xfrm>
          <a:effectLst>
            <a:softEdge rad="165100"/>
          </a:effectLst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Marzo</a:t>
            </a:r>
            <a:endParaRPr lang="it-IT" sz="3200" spc="300" dirty="0">
              <a:ln w="19050">
                <a:solidFill>
                  <a:srgbClr val="C00000"/>
                </a:solidFill>
              </a:ln>
              <a:solidFill>
                <a:schemeClr val="bg2"/>
              </a:solidFill>
              <a:effectLst>
                <a:glow rad="88900">
                  <a:srgbClr val="FFFF00">
                    <a:alpha val="69000"/>
                  </a:srgbClr>
                </a:glow>
              </a:effectLst>
              <a:latin typeface="AR JULIAN" panose="02000000000000000000" pitchFamily="2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92" y="704197"/>
            <a:ext cx="3853440" cy="4366771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Intendiamo aiutare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 bambini e le bambine,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soprattutto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gli adolescenti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i giovani,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FA238E-1BE6-5844-5F5F-CFAE739D02C2}"/>
              </a:ext>
            </a:extLst>
          </p:cNvPr>
          <p:cNvSpPr txBox="1"/>
          <p:nvPr/>
        </p:nvSpPr>
        <p:spPr>
          <a:xfrm>
            <a:off x="1379867" y="5241857"/>
            <a:ext cx="4429754" cy="1908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it-IT" sz="1515" dirty="0"/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Lasciate stare i bambini e non impedite 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 .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che vengano a me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 ,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perché Dio dà il suo Regno  </a:t>
            </a:r>
            <a:r>
              <a:rPr lang="it-IT" sz="1515" dirty="0">
                <a:noFill/>
                <a:latin typeface="Capture it" panose="02000500000000000000" pitchFamily="2" charset="0"/>
              </a:rPr>
              <a:t> .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a quelli che sono come loro » </a:t>
            </a:r>
            <a:r>
              <a:rPr lang="it-IT" sz="1515" dirty="0">
                <a:noFill/>
                <a:latin typeface="Capture it" panose="02000500000000000000" pitchFamily="2" charset="0"/>
              </a:rPr>
              <a:t>. 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200" dirty="0">
                <a:solidFill>
                  <a:srgbClr val="BC2027"/>
                </a:solidFill>
                <a:latin typeface="Capture it" panose="02000500000000000000" pitchFamily="2" charset="0"/>
              </a:rPr>
              <a:t>Matteo 19,14 </a:t>
            </a:r>
            <a:r>
              <a:rPr lang="it-IT" sz="1200" dirty="0">
                <a:noFill/>
                <a:latin typeface="Capture it" panose="02000500000000000000" pitchFamily="2" charset="0"/>
              </a:rPr>
              <a:t>.</a:t>
            </a:r>
          </a:p>
          <a:p>
            <a:pPr algn="r"/>
            <a:endParaRPr lang="it-IT" sz="1515" dirty="0">
              <a:solidFill>
                <a:srgbClr val="BC2027"/>
              </a:solidFill>
              <a:latin typeface="Capture it" panose="02000500000000000000" pitchFamily="2" charset="0"/>
            </a:endParaRPr>
          </a:p>
          <a:p>
            <a:pPr algn="r"/>
            <a:endParaRPr lang="it-IT" sz="1515" dirty="0">
              <a:solidFill>
                <a:srgbClr val="BC2027"/>
              </a:solidFill>
              <a:latin typeface="Capture it" panose="02000500000000000000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2359219" y="6647456"/>
            <a:ext cx="3450403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Photoprofi30/</a:t>
            </a:r>
            <a:r>
              <a:rPr lang="it-IT" sz="1515" i="1" dirty="0" err="1">
                <a:latin typeface="ZapfHumnst Dm BT" panose="020B0602050508020304" pitchFamily="34" charset="0"/>
              </a:rPr>
              <a:t>Shutterstock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289121" y="24117"/>
            <a:ext cx="6686910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>
            <a:off x="3778795" y="1726171"/>
            <a:ext cx="3338004" cy="333800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368" t="-33764" r="-3830" b="-5474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4309997" y="269808"/>
            <a:ext cx="6026943" cy="2501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a scoprire che ognuno di loro può essere come il lievito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cui parla Gesù</a:t>
            </a:r>
          </a:p>
          <a:p>
            <a:pPr marL="0" indent="0" algn="r">
              <a:lnSpc>
                <a:spcPts val="30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676846" y="2944669"/>
            <a:ext cx="3853440" cy="435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come il lievito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buono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aiuta a crescere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a rendere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più grande e saporito il “pane della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famiglia umana”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245847" y="5176312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Predilezione dei bambini</a:t>
            </a:r>
          </a:p>
        </p:txBody>
      </p:sp>
    </p:spTree>
    <p:extLst>
      <p:ext uri="{BB962C8B-B14F-4D97-AF65-F5344CB8AC3E}">
        <p14:creationId xmlns:p14="http://schemas.microsoft.com/office/powerpoint/2010/main" val="28515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20" grpId="0" animBg="1"/>
      <p:bldP spid="4" grpId="0" animBg="1"/>
      <p:bldP spid="23" grpId="0" animBg="1"/>
      <p:bldP spid="2" grpId="0"/>
      <p:bldP spid="3" grpId="0"/>
      <p:bldP spid="5" grpId="0"/>
      <p:bldP spid="7" grpId="0"/>
      <p:bldP spid="22" grpId="0" animBg="1"/>
      <p:bldP spid="6" grpId="0" animBg="1"/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488E7"/>
            </a:gs>
            <a:gs pos="71000">
              <a:srgbClr val="F8B2F0"/>
            </a:gs>
            <a:gs pos="100000">
              <a:srgbClr val="F8B2F0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3">
            <a:extLst>
              <a:ext uri="{FF2B5EF4-FFF2-40B4-BE49-F238E27FC236}">
                <a16:creationId xmlns:a16="http://schemas.microsoft.com/office/drawing/2014/main" id="{D03E2CD0-0144-01A9-0F2A-CB498AD55135}"/>
              </a:ext>
            </a:extLst>
          </p:cNvPr>
          <p:cNvSpPr/>
          <p:nvPr/>
        </p:nvSpPr>
        <p:spPr>
          <a:xfrm>
            <a:off x="5818187" y="177013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012F25-FBF7-C4D8-EC0A-A6E90E26F6AE}"/>
              </a:ext>
            </a:extLst>
          </p:cNvPr>
          <p:cNvSpPr/>
          <p:nvPr/>
        </p:nvSpPr>
        <p:spPr>
          <a:xfrm flipH="1">
            <a:off x="4289120" y="35786"/>
            <a:ext cx="6494151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034" b="1456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D5DE4A7C-1ABF-0CB0-FEC2-AD85717C912E}"/>
              </a:ext>
            </a:extLst>
          </p:cNvPr>
          <p:cNvSpPr/>
          <p:nvPr/>
        </p:nvSpPr>
        <p:spPr>
          <a:xfrm>
            <a:off x="0" y="-12932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4712" t="-4333" r="5394" b="4333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0" y="-12932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4712" t="-4333" r="5394" b="4333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818187" y="177013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1195251" y="4365083"/>
            <a:ext cx="2448940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Aprile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16" y="893232"/>
            <a:ext cx="3853440" cy="4366771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Siamo nati carismaticamente come comunità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come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comunione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persone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</a:t>
            </a:r>
            <a:br>
              <a:rPr lang="it-IT" sz="26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endParaRPr lang="it-IT" sz="2600" b="1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2359219" y="6647456"/>
            <a:ext cx="3450403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P. Gaetano/</a:t>
            </a:r>
            <a:r>
              <a:rPr lang="it-IT" sz="1515" i="1" dirty="0" err="1">
                <a:latin typeface="ZapfHumnst Dm BT" panose="020B0602050508020304" pitchFamily="34" charset="0"/>
              </a:rPr>
              <a:t>iStock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289120" y="35786"/>
            <a:ext cx="6494151" cy="3819473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034" b="1456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>
            <a:off x="3778795" y="1726171"/>
            <a:ext cx="3338004" cy="333800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45" t="-13304" r="345" b="-22009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3778798" y="172602"/>
            <a:ext cx="6026943" cy="2501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di differente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estrazione sociale,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stato di vita,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profilo professionale</a:t>
            </a:r>
          </a:p>
          <a:p>
            <a:pPr marL="0" indent="0" algn="r">
              <a:lnSpc>
                <a:spcPts val="30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676846" y="2944669"/>
            <a:ext cx="3853440" cy="435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uniti dalla stessa missione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motivati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dalla stessa carica carismatica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don Bosco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sa comunicare</a:t>
            </a:r>
          </a:p>
          <a:p>
            <a:pPr marL="0" indent="0" algn="r">
              <a:lnSpc>
                <a:spcPts val="3000"/>
              </a:lnSpc>
              <a:buNone/>
            </a:pPr>
            <a:endParaRPr lang="it-IT" sz="2600" b="1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38100">
                  <a:srgbClr val="00B0F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354464" y="5406641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Eucarestia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2320734" y="6028698"/>
            <a:ext cx="3631972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Fate questo in memoria di me »</a:t>
            </a:r>
          </a:p>
        </p:txBody>
      </p:sp>
    </p:spTree>
    <p:extLst>
      <p:ext uri="{BB962C8B-B14F-4D97-AF65-F5344CB8AC3E}">
        <p14:creationId xmlns:p14="http://schemas.microsoft.com/office/powerpoint/2010/main" val="55441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20" grpId="0" animBg="1"/>
      <p:bldP spid="4" grpId="0" animBg="1"/>
      <p:bldP spid="23" grpId="0" animBg="1"/>
      <p:bldP spid="2" grpId="0"/>
      <p:bldP spid="3" grpId="0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B0F0"/>
            </a:gs>
            <a:gs pos="71000">
              <a:srgbClr val="00B0F0">
                <a:alpha val="53000"/>
              </a:srgbClr>
            </a:gs>
            <a:gs pos="100000">
              <a:srgbClr val="00B0F0">
                <a:alpha val="16000"/>
              </a:srgb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3">
            <a:extLst>
              <a:ext uri="{FF2B5EF4-FFF2-40B4-BE49-F238E27FC236}">
                <a16:creationId xmlns:a16="http://schemas.microsoft.com/office/drawing/2014/main" id="{FDD1AFCA-091D-0C34-F4ED-5FECCF2E53BD}"/>
              </a:ext>
            </a:extLst>
          </p:cNvPr>
          <p:cNvSpPr/>
          <p:nvPr/>
        </p:nvSpPr>
        <p:spPr>
          <a:xfrm>
            <a:off x="5809623" y="177013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386" t="3789" r="-12498" b="-17381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0AEF514B-569C-640B-8F0B-72F834F27616}"/>
              </a:ext>
            </a:extLst>
          </p:cNvPr>
          <p:cNvSpPr/>
          <p:nvPr/>
        </p:nvSpPr>
        <p:spPr>
          <a:xfrm flipH="1">
            <a:off x="4136718" y="24115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643" t="-3572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7FA7233E-F258-D7C4-66EB-CAB1F5CCC2D5}"/>
              </a:ext>
            </a:extLst>
          </p:cNvPr>
          <p:cNvSpPr/>
          <p:nvPr/>
        </p:nvSpPr>
        <p:spPr>
          <a:xfrm>
            <a:off x="0" y="44411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318" r="-2939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0" y="44411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318" r="-2939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809623" y="177013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386" t="3789" r="-12498" b="-17381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1195250" y="4372787"/>
            <a:ext cx="2448940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Maggio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82" y="627635"/>
            <a:ext cx="3853440" cy="3900614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“Vivere per Dio” significa avere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un atteggiamento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ricerca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tutto ciò che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ricco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nell’umanità.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2359219" y="6647456"/>
            <a:ext cx="3450403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ben </a:t>
            </a:r>
            <a:r>
              <a:rPr lang="it-IT" sz="1515" i="1" dirty="0" err="1">
                <a:latin typeface="ZapfHumnst Dm BT" panose="020B0602050508020304" pitchFamily="34" charset="0"/>
              </a:rPr>
              <a:t>bryant</a:t>
            </a:r>
            <a:r>
              <a:rPr lang="it-IT" sz="1515" i="1" dirty="0">
                <a:latin typeface="ZapfHumnst Dm BT" panose="020B0602050508020304" pitchFamily="34" charset="0"/>
              </a:rPr>
              <a:t>/</a:t>
            </a:r>
            <a:r>
              <a:rPr lang="it-IT" sz="1515" i="1" dirty="0" err="1">
                <a:latin typeface="ZapfHumnst Dm BT" panose="020B0602050508020304" pitchFamily="34" charset="0"/>
              </a:rPr>
              <a:t>Shutterstock</a:t>
            </a:r>
            <a:r>
              <a:rPr lang="it-IT" sz="1515" i="1" dirty="0">
                <a:latin typeface="ZapfHumnst Dm BT" panose="020B0602050508020304" pitchFamily="34" charset="0"/>
              </a:rPr>
              <a:t>) 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36718" y="24115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643" t="-3572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>
            <a:off x="3778795" y="1726171"/>
            <a:ext cx="3338004" cy="333800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27608"/>
            </a:stretch>
          </a:blipFill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3778798" y="131506"/>
            <a:ext cx="6574151" cy="2501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Perché solo ciò che è pienamente umano è divino. </a:t>
            </a:r>
          </a:p>
          <a:p>
            <a:pPr marL="0" indent="0" algn="r">
              <a:lnSpc>
                <a:spcPts val="2800"/>
              </a:lnSpc>
              <a:spcBef>
                <a:spcPts val="0"/>
              </a:spcBef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Vivere per Dio significa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riempire il mondo di sorpresa,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della “sorpresa di Dio” </a:t>
            </a:r>
          </a:p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676846" y="2506895"/>
            <a:ext cx="3853440" cy="446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lavorare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irradiando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desiderio di ripristinare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l’ordine temporale sconvolto,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perché così spesso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lo abbiamo reso tale con le nostre azioni umane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228029" y="5345819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Sacra Famiglia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93237" y="5690333"/>
            <a:ext cx="5714808" cy="976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Il bambino cresceva e diventava 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 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sempre  più robusto. Era pieno di sapienza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e la benedizione di Dio era su di lui »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200" dirty="0">
                <a:solidFill>
                  <a:srgbClr val="BC2027"/>
                </a:solidFill>
                <a:latin typeface="Capture it" panose="02000500000000000000" pitchFamily="2" charset="0"/>
              </a:rPr>
              <a:t>Luca 2,40.</a:t>
            </a:r>
          </a:p>
        </p:txBody>
      </p:sp>
    </p:spTree>
    <p:extLst>
      <p:ext uri="{BB962C8B-B14F-4D97-AF65-F5344CB8AC3E}">
        <p14:creationId xmlns:p14="http://schemas.microsoft.com/office/powerpoint/2010/main" val="12159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20" grpId="0" animBg="1"/>
      <p:bldP spid="4" grpId="0" animBg="1"/>
      <p:bldP spid="23" grpId="0" animBg="1"/>
      <p:bldP spid="2" grpId="0"/>
      <p:bldP spid="3" grpId="0" uiExpand="1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0070C0"/>
            </a:gs>
            <a:gs pos="45000">
              <a:srgbClr val="FFFF00">
                <a:alpha val="17000"/>
              </a:srgbClr>
            </a:gs>
            <a:gs pos="78000">
              <a:schemeClr val="accent4">
                <a:lumMod val="75000"/>
              </a:schemeClr>
            </a:gs>
          </a:gsLst>
          <a:lin ang="3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3">
            <a:extLst>
              <a:ext uri="{FF2B5EF4-FFF2-40B4-BE49-F238E27FC236}">
                <a16:creationId xmlns:a16="http://schemas.microsoft.com/office/drawing/2014/main" id="{63D80C7D-C8D4-7472-2938-19C80434FB8B}"/>
              </a:ext>
            </a:extLst>
          </p:cNvPr>
          <p:cNvSpPr/>
          <p:nvPr/>
        </p:nvSpPr>
        <p:spPr>
          <a:xfrm>
            <a:off x="5809623" y="177013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575" t="1740" r="-30713" b="-174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6BA0324D-7BC8-0FDF-57C7-F96D4B9A7999}"/>
              </a:ext>
            </a:extLst>
          </p:cNvPr>
          <p:cNvSpPr/>
          <p:nvPr/>
        </p:nvSpPr>
        <p:spPr>
          <a:xfrm flipH="1">
            <a:off x="4136718" y="24115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4C737A29-6E80-770E-EB6A-7BDFB0A2E355}"/>
              </a:ext>
            </a:extLst>
          </p:cNvPr>
          <p:cNvSpPr/>
          <p:nvPr/>
        </p:nvSpPr>
        <p:spPr>
          <a:xfrm>
            <a:off x="0" y="44411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0375" t="-35051" r="8267" b="-21327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0" y="44411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0375" t="-35051" r="8267" b="-21327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809623" y="177013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575" t="1740" r="-30713" b="-1740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1162155" y="4429908"/>
            <a:ext cx="2448940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Giugno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77" y="682680"/>
            <a:ext cx="3853440" cy="3900614"/>
          </a:xfrm>
          <a:effectLst>
            <a:glow rad="127000">
              <a:srgbClr val="FFFF00"/>
            </a:glow>
          </a:effectLst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simbolo che ha dominato l’intera predicazione di Gesù,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realtà che ha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dato senso a tutte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le sue attività,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stato il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“regno di Dio”</a:t>
            </a:r>
          </a:p>
          <a:p>
            <a:pPr marL="0" indent="0">
              <a:lnSpc>
                <a:spcPts val="3000"/>
              </a:lnSpc>
              <a:buNone/>
            </a:pPr>
            <a:endParaRPr lang="it-IT" sz="2600" b="1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448566" y="6713977"/>
            <a:ext cx="2434464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</a:t>
            </a:r>
            <a:r>
              <a:rPr lang="it-IT" sz="1515" i="1" dirty="0" err="1">
                <a:latin typeface="ZapfHumnst Dm BT" panose="020B0602050508020304" pitchFamily="34" charset="0"/>
              </a:rPr>
              <a:t>AYImages</a:t>
            </a:r>
            <a:r>
              <a:rPr lang="it-IT" sz="1515" i="1" dirty="0">
                <a:latin typeface="ZapfHumnst Dm BT" panose="020B0602050508020304" pitchFamily="34" charset="0"/>
              </a:rPr>
              <a:t>/</a:t>
            </a:r>
            <a:r>
              <a:rPr lang="it-IT" sz="1515" i="1" dirty="0" err="1">
                <a:latin typeface="ZapfHumnst Dm BT" panose="020B0602050508020304" pitchFamily="34" charset="0"/>
              </a:rPr>
              <a:t>iStock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36718" y="24115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>
            <a:off x="3778795" y="1726171"/>
            <a:ext cx="3338004" cy="333800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3130" b="-11061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3778798" y="131506"/>
            <a:ext cx="6574151" cy="2501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 vangeli sinottici riassumono l’insegnamento e la predicazione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 Gesù in questa frase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lapidaria: </a:t>
            </a:r>
          </a:p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702040" y="2785155"/>
            <a:ext cx="3853440" cy="446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«Il tempo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compiuto 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regno di Dio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è vicino;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convertitevi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credete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nel Vangelo»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18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(Mc 4,15)</a:t>
            </a: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665798" y="5024378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Ascensione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466226" y="5388007"/>
            <a:ext cx="5831045" cy="149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Andate dunque e ammaestrate tutte le nazioni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 ,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battezzandole nel nome del Padre e del Figlio   </a:t>
            </a:r>
            <a:r>
              <a:rPr lang="it-IT" sz="1515" dirty="0">
                <a:noFill/>
                <a:latin typeface="Capture it" panose="02000500000000000000" pitchFamily="2" charset="0"/>
              </a:rPr>
              <a:t>. 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e dello Spirito santo, insegnando loro ad osservare  </a:t>
            </a:r>
            <a:r>
              <a:rPr lang="it-IT" sz="1515" dirty="0">
                <a:noFill/>
                <a:latin typeface="Capture it" panose="02000500000000000000" pitchFamily="2" charset="0"/>
              </a:rPr>
              <a:t>. 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tutto ciò che vi ho comandato. Ecco, io sono con voi tutti i giorni, fino alla fine del mondo »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200" dirty="0">
                <a:solidFill>
                  <a:srgbClr val="BC2027"/>
                </a:solidFill>
                <a:latin typeface="Capture it" panose="02000500000000000000" pitchFamily="2" charset="0"/>
              </a:rPr>
              <a:t>Matteo 28,19-20. </a:t>
            </a:r>
          </a:p>
        </p:txBody>
      </p:sp>
    </p:spTree>
    <p:extLst>
      <p:ext uri="{BB962C8B-B14F-4D97-AF65-F5344CB8AC3E}">
        <p14:creationId xmlns:p14="http://schemas.microsoft.com/office/powerpoint/2010/main" val="174610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20" grpId="0" animBg="1"/>
      <p:bldP spid="4" grpId="0" animBg="1"/>
      <p:bldP spid="23" grpId="0" animBg="1"/>
      <p:bldP spid="2" grpId="0"/>
      <p:bldP spid="3" grpId="0" uiExpand="1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FFC000"/>
            </a:gs>
            <a:gs pos="47000">
              <a:schemeClr val="bg1"/>
            </a:gs>
            <a:gs pos="75000">
              <a:srgbClr val="FFFF00"/>
            </a:gs>
          </a:gsLst>
          <a:lin ang="3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3">
            <a:extLst>
              <a:ext uri="{FF2B5EF4-FFF2-40B4-BE49-F238E27FC236}">
                <a16:creationId xmlns:a16="http://schemas.microsoft.com/office/drawing/2014/main" id="{E4A24F2D-C78B-434C-298A-94DE37006FCA}"/>
              </a:ext>
            </a:extLst>
          </p:cNvPr>
          <p:cNvSpPr/>
          <p:nvPr/>
        </p:nvSpPr>
        <p:spPr>
          <a:xfrm>
            <a:off x="5809623" y="177013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BA194E8F-2EA8-BFF3-C0E7-0C577077C1D9}"/>
              </a:ext>
            </a:extLst>
          </p:cNvPr>
          <p:cNvSpPr/>
          <p:nvPr/>
        </p:nvSpPr>
        <p:spPr>
          <a:xfrm flipH="1">
            <a:off x="4136718" y="24115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833" t="-30058" r="-10917" b="-20079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749A47AB-0337-89B1-5472-7B905AD8CBCE}"/>
              </a:ext>
            </a:extLst>
          </p:cNvPr>
          <p:cNvSpPr/>
          <p:nvPr/>
        </p:nvSpPr>
        <p:spPr>
          <a:xfrm>
            <a:off x="63761" y="24115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2410" r="-2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AEC11DC-34FA-F0D0-4C40-500109DD1D56}"/>
              </a:ext>
            </a:extLst>
          </p:cNvPr>
          <p:cNvSpPr/>
          <p:nvPr/>
        </p:nvSpPr>
        <p:spPr>
          <a:xfrm>
            <a:off x="63761" y="24115"/>
            <a:ext cx="5226285" cy="548607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384702 h 5231789"/>
              <a:gd name="connsiteX6" fmla="*/ 384702 w 4632171"/>
              <a:gd name="connsiteY6" fmla="*/ 0 h 523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2171" h="5231789">
                <a:moveTo>
                  <a:pt x="384702" y="0"/>
                </a:moveTo>
                <a:lnTo>
                  <a:pt x="3290542" y="0"/>
                </a:lnTo>
                <a:lnTo>
                  <a:pt x="4632171" y="2835497"/>
                </a:lnTo>
                <a:lnTo>
                  <a:pt x="4632171" y="3043030"/>
                </a:lnTo>
                <a:lnTo>
                  <a:pt x="6286" y="5231789"/>
                </a:lnTo>
                <a:cubicBezTo>
                  <a:pt x="4191" y="3616093"/>
                  <a:pt x="2095" y="2000398"/>
                  <a:pt x="0" y="384702"/>
                </a:cubicBezTo>
                <a:cubicBezTo>
                  <a:pt x="0" y="172237"/>
                  <a:pt x="172237" y="0"/>
                  <a:pt x="384702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2410" r="-2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809623" y="1770132"/>
            <a:ext cx="5171115" cy="5437096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37096">
                <a:moveTo>
                  <a:pt x="1339738" y="5437096"/>
                </a:moveTo>
                <a:cubicBezTo>
                  <a:pt x="961004" y="4502545"/>
                  <a:pt x="-100152" y="2367360"/>
                  <a:pt x="7649" y="2273830"/>
                </a:cubicBezTo>
                <a:lnTo>
                  <a:pt x="4696759" y="0"/>
                </a:lnTo>
                <a:cubicBezTo>
                  <a:pt x="4702403" y="1637094"/>
                  <a:pt x="4708048" y="3274188"/>
                  <a:pt x="4713692" y="4911282"/>
                </a:cubicBezTo>
                <a:cubicBezTo>
                  <a:pt x="4713692" y="5182977"/>
                  <a:pt x="4493440" y="5403229"/>
                  <a:pt x="4221745" y="5403229"/>
                </a:cubicBezTo>
                <a:lnTo>
                  <a:pt x="1339738" y="5437096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F3F13D1-0964-E25F-D7AD-14B976CA864E}"/>
              </a:ext>
            </a:extLst>
          </p:cNvPr>
          <p:cNvSpPr/>
          <p:nvPr/>
        </p:nvSpPr>
        <p:spPr>
          <a:xfrm flipV="1">
            <a:off x="349877" y="3483087"/>
            <a:ext cx="6574151" cy="3728117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2880653 h 5276945"/>
              <a:gd name="connsiteX3" fmla="*/ 4632171 w 6304675"/>
              <a:gd name="connsiteY3" fmla="*/ 3088186 h 5276945"/>
              <a:gd name="connsiteX4" fmla="*/ 6286 w 6304675"/>
              <a:gd name="connsiteY4" fmla="*/ 5276945 h 5276945"/>
              <a:gd name="connsiteX5" fmla="*/ 0 w 6304675"/>
              <a:gd name="connsiteY5" fmla="*/ 5214588 h 5276945"/>
              <a:gd name="connsiteX6" fmla="*/ 0 w 6304675"/>
              <a:gd name="connsiteY6" fmla="*/ 429858 h 5276945"/>
              <a:gd name="connsiteX7" fmla="*/ 384702 w 6304675"/>
              <a:gd name="connsiteY7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32171 w 6304675"/>
              <a:gd name="connsiteY2" fmla="*/ 3088186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5214588 h 5276945"/>
              <a:gd name="connsiteX5" fmla="*/ 0 w 6304675"/>
              <a:gd name="connsiteY5" fmla="*/ 429858 h 5276945"/>
              <a:gd name="connsiteX6" fmla="*/ 384702 w 6304675"/>
              <a:gd name="connsiteY6" fmla="*/ 45156 h 5276945"/>
              <a:gd name="connsiteX0" fmla="*/ 384702 w 6304675"/>
              <a:gd name="connsiteY0" fmla="*/ 45156 h 5276945"/>
              <a:gd name="connsiteX1" fmla="*/ 6304675 w 6304675"/>
              <a:gd name="connsiteY1" fmla="*/ 0 h 5276945"/>
              <a:gd name="connsiteX2" fmla="*/ 4609594 w 6304675"/>
              <a:gd name="connsiteY2" fmla="*/ 3472008 h 5276945"/>
              <a:gd name="connsiteX3" fmla="*/ 6286 w 6304675"/>
              <a:gd name="connsiteY3" fmla="*/ 5276945 h 5276945"/>
              <a:gd name="connsiteX4" fmla="*/ 0 w 6304675"/>
              <a:gd name="connsiteY4" fmla="*/ 429858 h 5276945"/>
              <a:gd name="connsiteX5" fmla="*/ 384702 w 6304675"/>
              <a:gd name="connsiteY5" fmla="*/ 45156 h 5276945"/>
              <a:gd name="connsiteX0" fmla="*/ 412381 w 6332354"/>
              <a:gd name="connsiteY0" fmla="*/ 45156 h 3472008"/>
              <a:gd name="connsiteX1" fmla="*/ 6332354 w 6332354"/>
              <a:gd name="connsiteY1" fmla="*/ 0 h 3472008"/>
              <a:gd name="connsiteX2" fmla="*/ 4637273 w 6332354"/>
              <a:gd name="connsiteY2" fmla="*/ 3472008 h 3472008"/>
              <a:gd name="connsiteX3" fmla="*/ 99 w 6332354"/>
              <a:gd name="connsiteY3" fmla="*/ 1370990 h 3472008"/>
              <a:gd name="connsiteX4" fmla="*/ 27679 w 6332354"/>
              <a:gd name="connsiteY4" fmla="*/ 429858 h 3472008"/>
              <a:gd name="connsiteX5" fmla="*/ 412381 w 6332354"/>
              <a:gd name="connsiteY5" fmla="*/ 45156 h 3472008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7679 w 6332354"/>
              <a:gd name="connsiteY4" fmla="*/ 429858 h 3517163"/>
              <a:gd name="connsiteX5" fmla="*/ 412381 w 6332354"/>
              <a:gd name="connsiteY5" fmla="*/ 45156 h 3517163"/>
              <a:gd name="connsiteX0" fmla="*/ 412367 w 6332340"/>
              <a:gd name="connsiteY0" fmla="*/ 45156 h 3517163"/>
              <a:gd name="connsiteX1" fmla="*/ 6332340 w 6332340"/>
              <a:gd name="connsiteY1" fmla="*/ 0 h 3517163"/>
              <a:gd name="connsiteX2" fmla="*/ 4648548 w 6332340"/>
              <a:gd name="connsiteY2" fmla="*/ 3517163 h 3517163"/>
              <a:gd name="connsiteX3" fmla="*/ 85 w 6332340"/>
              <a:gd name="connsiteY3" fmla="*/ 1370990 h 3517163"/>
              <a:gd name="connsiteX4" fmla="*/ 27665 w 6332340"/>
              <a:gd name="connsiteY4" fmla="*/ 429858 h 3517163"/>
              <a:gd name="connsiteX5" fmla="*/ 412367 w 6332340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381 w 6332354"/>
              <a:gd name="connsiteY0" fmla="*/ 45156 h 3517163"/>
              <a:gd name="connsiteX1" fmla="*/ 6332354 w 6332354"/>
              <a:gd name="connsiteY1" fmla="*/ 0 h 3517163"/>
              <a:gd name="connsiteX2" fmla="*/ 4648562 w 6332354"/>
              <a:gd name="connsiteY2" fmla="*/ 3517163 h 3517163"/>
              <a:gd name="connsiteX3" fmla="*/ 99 w 6332354"/>
              <a:gd name="connsiteY3" fmla="*/ 1370990 h 3517163"/>
              <a:gd name="connsiteX4" fmla="*/ 22010 w 6332354"/>
              <a:gd name="connsiteY4" fmla="*/ 429858 h 3517163"/>
              <a:gd name="connsiteX5" fmla="*/ 412381 w 6332354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12483 w 6332456"/>
              <a:gd name="connsiteY0" fmla="*/ 45156 h 3517163"/>
              <a:gd name="connsiteX1" fmla="*/ 6332456 w 6332456"/>
              <a:gd name="connsiteY1" fmla="*/ 0 h 3517163"/>
              <a:gd name="connsiteX2" fmla="*/ 4648664 w 6332456"/>
              <a:gd name="connsiteY2" fmla="*/ 3517163 h 3517163"/>
              <a:gd name="connsiteX3" fmla="*/ 201 w 6332456"/>
              <a:gd name="connsiteY3" fmla="*/ 1370990 h 3517163"/>
              <a:gd name="connsiteX4" fmla="*/ 22112 w 6332456"/>
              <a:gd name="connsiteY4" fmla="*/ 429858 h 3517163"/>
              <a:gd name="connsiteX5" fmla="*/ 412483 w 6332456"/>
              <a:gd name="connsiteY5" fmla="*/ 45156 h 3517163"/>
              <a:gd name="connsiteX0" fmla="*/ 466069 w 6386042"/>
              <a:gd name="connsiteY0" fmla="*/ 45156 h 3517163"/>
              <a:gd name="connsiteX1" fmla="*/ 6386042 w 6386042"/>
              <a:gd name="connsiteY1" fmla="*/ 0 h 3517163"/>
              <a:gd name="connsiteX2" fmla="*/ 4702250 w 6386042"/>
              <a:gd name="connsiteY2" fmla="*/ 3517163 h 3517163"/>
              <a:gd name="connsiteX3" fmla="*/ 53787 w 6386042"/>
              <a:gd name="connsiteY3" fmla="*/ 1370990 h 3517163"/>
              <a:gd name="connsiteX4" fmla="*/ 1993 w 6386042"/>
              <a:gd name="connsiteY4" fmla="*/ 29102 h 3517163"/>
              <a:gd name="connsiteX5" fmla="*/ 466069 w 6386042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67321 w 6332309"/>
              <a:gd name="connsiteY4" fmla="*/ 254880 h 3517163"/>
              <a:gd name="connsiteX5" fmla="*/ 412336 w 6332309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19 w 6332292"/>
              <a:gd name="connsiteY0" fmla="*/ 45156 h 3517163"/>
              <a:gd name="connsiteX1" fmla="*/ 6332292 w 6332292"/>
              <a:gd name="connsiteY1" fmla="*/ 0 h 3517163"/>
              <a:gd name="connsiteX2" fmla="*/ 4648500 w 6332292"/>
              <a:gd name="connsiteY2" fmla="*/ 3517163 h 3517163"/>
              <a:gd name="connsiteX3" fmla="*/ 37 w 6332292"/>
              <a:gd name="connsiteY3" fmla="*/ 1370990 h 3517163"/>
              <a:gd name="connsiteX4" fmla="*/ 95651 w 6332292"/>
              <a:gd name="connsiteY4" fmla="*/ 158924 h 3517163"/>
              <a:gd name="connsiteX5" fmla="*/ 412319 w 6332292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5 w 6332278"/>
              <a:gd name="connsiteY0" fmla="*/ 45156 h 3517163"/>
              <a:gd name="connsiteX1" fmla="*/ 6332278 w 6332278"/>
              <a:gd name="connsiteY1" fmla="*/ 0 h 3517163"/>
              <a:gd name="connsiteX2" fmla="*/ 4648486 w 6332278"/>
              <a:gd name="connsiteY2" fmla="*/ 3517163 h 3517163"/>
              <a:gd name="connsiteX3" fmla="*/ 23 w 6332278"/>
              <a:gd name="connsiteY3" fmla="*/ 1370990 h 3517163"/>
              <a:gd name="connsiteX4" fmla="*/ 153042 w 6332278"/>
              <a:gd name="connsiteY4" fmla="*/ 194907 h 3517163"/>
              <a:gd name="connsiteX5" fmla="*/ 412305 w 6332278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324024 h 3517163"/>
              <a:gd name="connsiteX5" fmla="*/ 412306 w 6332279"/>
              <a:gd name="connsiteY5" fmla="*/ 45156 h 3517163"/>
              <a:gd name="connsiteX0" fmla="*/ 412306 w 6332279"/>
              <a:gd name="connsiteY0" fmla="*/ 45156 h 3517163"/>
              <a:gd name="connsiteX1" fmla="*/ 6332279 w 6332279"/>
              <a:gd name="connsiteY1" fmla="*/ 0 h 3517163"/>
              <a:gd name="connsiteX2" fmla="*/ 4648487 w 6332279"/>
              <a:gd name="connsiteY2" fmla="*/ 3517163 h 3517163"/>
              <a:gd name="connsiteX3" fmla="*/ 24 w 6332279"/>
              <a:gd name="connsiteY3" fmla="*/ 1370990 h 3517163"/>
              <a:gd name="connsiteX4" fmla="*/ 140286 w 6332279"/>
              <a:gd name="connsiteY4" fmla="*/ 230890 h 3517163"/>
              <a:gd name="connsiteX5" fmla="*/ 412306 w 6332279"/>
              <a:gd name="connsiteY5" fmla="*/ 45156 h 3517163"/>
              <a:gd name="connsiteX0" fmla="*/ 412336 w 6332309"/>
              <a:gd name="connsiteY0" fmla="*/ 45156 h 3517163"/>
              <a:gd name="connsiteX1" fmla="*/ 6332309 w 6332309"/>
              <a:gd name="connsiteY1" fmla="*/ 0 h 3517163"/>
              <a:gd name="connsiteX2" fmla="*/ 4648517 w 6332309"/>
              <a:gd name="connsiteY2" fmla="*/ 3517163 h 3517163"/>
              <a:gd name="connsiteX3" fmla="*/ 54 w 6332309"/>
              <a:gd name="connsiteY3" fmla="*/ 1370990 h 3517163"/>
              <a:gd name="connsiteX4" fmla="*/ 140316 w 6332309"/>
              <a:gd name="connsiteY4" fmla="*/ 230890 h 3517163"/>
              <a:gd name="connsiteX5" fmla="*/ 412336 w 6332309"/>
              <a:gd name="connsiteY5" fmla="*/ 45156 h 3517163"/>
              <a:gd name="connsiteX0" fmla="*/ 412611 w 6332584"/>
              <a:gd name="connsiteY0" fmla="*/ 45156 h 3517163"/>
              <a:gd name="connsiteX1" fmla="*/ 6332584 w 6332584"/>
              <a:gd name="connsiteY1" fmla="*/ 0 h 3517163"/>
              <a:gd name="connsiteX2" fmla="*/ 4648792 w 6332584"/>
              <a:gd name="connsiteY2" fmla="*/ 3517163 h 3517163"/>
              <a:gd name="connsiteX3" fmla="*/ 329 w 6332584"/>
              <a:gd name="connsiteY3" fmla="*/ 1370990 h 3517163"/>
              <a:gd name="connsiteX4" fmla="*/ 87438 w 6332584"/>
              <a:gd name="connsiteY4" fmla="*/ 190673 h 3517163"/>
              <a:gd name="connsiteX5" fmla="*/ 412611 w 6332584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358 w 6332331"/>
              <a:gd name="connsiteY0" fmla="*/ 45156 h 3517163"/>
              <a:gd name="connsiteX1" fmla="*/ 6332331 w 6332331"/>
              <a:gd name="connsiteY1" fmla="*/ 0 h 3517163"/>
              <a:gd name="connsiteX2" fmla="*/ 4648539 w 6332331"/>
              <a:gd name="connsiteY2" fmla="*/ 3517163 h 3517163"/>
              <a:gd name="connsiteX3" fmla="*/ 76 w 6332331"/>
              <a:gd name="connsiteY3" fmla="*/ 1370990 h 3517163"/>
              <a:gd name="connsiteX4" fmla="*/ 87185 w 6332331"/>
              <a:gd name="connsiteY4" fmla="*/ 190673 h 3517163"/>
              <a:gd name="connsiteX5" fmla="*/ 412358 w 6332331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87109 w 6332255"/>
              <a:gd name="connsiteY4" fmla="*/ 19067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33957 w 6332255"/>
              <a:gd name="connsiteY4" fmla="*/ 197023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2282 w 6332255"/>
              <a:gd name="connsiteY0" fmla="*/ 45156 h 3517163"/>
              <a:gd name="connsiteX1" fmla="*/ 6332255 w 6332255"/>
              <a:gd name="connsiteY1" fmla="*/ 0 h 3517163"/>
              <a:gd name="connsiteX2" fmla="*/ 4648463 w 6332255"/>
              <a:gd name="connsiteY2" fmla="*/ 3517163 h 3517163"/>
              <a:gd name="connsiteX3" fmla="*/ 0 w 6332255"/>
              <a:gd name="connsiteY3" fmla="*/ 1370990 h 3517163"/>
              <a:gd name="connsiteX4" fmla="*/ 42460 w 6332255"/>
              <a:gd name="connsiteY4" fmla="*/ 230890 h 3517163"/>
              <a:gd name="connsiteX5" fmla="*/ 412282 w 6332255"/>
              <a:gd name="connsiteY5" fmla="*/ 45156 h 3517163"/>
              <a:gd name="connsiteX0" fmla="*/ 419678 w 6339651"/>
              <a:gd name="connsiteY0" fmla="*/ 45156 h 3517163"/>
              <a:gd name="connsiteX1" fmla="*/ 6339651 w 6339651"/>
              <a:gd name="connsiteY1" fmla="*/ 0 h 3517163"/>
              <a:gd name="connsiteX2" fmla="*/ 4655859 w 6339651"/>
              <a:gd name="connsiteY2" fmla="*/ 3517163 h 3517163"/>
              <a:gd name="connsiteX3" fmla="*/ 7396 w 6339651"/>
              <a:gd name="connsiteY3" fmla="*/ 1370990 h 3517163"/>
              <a:gd name="connsiteX4" fmla="*/ 10168 w 6339651"/>
              <a:gd name="connsiteY4" fmla="*/ 233713 h 3517163"/>
              <a:gd name="connsiteX5" fmla="*/ 419678 w 6339651"/>
              <a:gd name="connsiteY5" fmla="*/ 45156 h 3517163"/>
              <a:gd name="connsiteX0" fmla="*/ 412363 w 6332336"/>
              <a:gd name="connsiteY0" fmla="*/ 45156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412363 w 6332336"/>
              <a:gd name="connsiteY5" fmla="*/ 45156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247945 w 6332336"/>
              <a:gd name="connsiteY0" fmla="*/ 47978 h 3517163"/>
              <a:gd name="connsiteX1" fmla="*/ 6332336 w 6332336"/>
              <a:gd name="connsiteY1" fmla="*/ 0 h 3517163"/>
              <a:gd name="connsiteX2" fmla="*/ 4648544 w 6332336"/>
              <a:gd name="connsiteY2" fmla="*/ 3517163 h 3517163"/>
              <a:gd name="connsiteX3" fmla="*/ 81 w 6332336"/>
              <a:gd name="connsiteY3" fmla="*/ 1370990 h 3517163"/>
              <a:gd name="connsiteX4" fmla="*/ 2853 w 6332336"/>
              <a:gd name="connsiteY4" fmla="*/ 233713 h 3517163"/>
              <a:gd name="connsiteX5" fmla="*/ 247945 w 6332336"/>
              <a:gd name="connsiteY5" fmla="*/ 47978 h 3517163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536227 w 6603225"/>
              <a:gd name="connsiteY0" fmla="*/ 11173 h 3480358"/>
              <a:gd name="connsiteX1" fmla="*/ 6603225 w 6603225"/>
              <a:gd name="connsiteY1" fmla="*/ 22297 h 3480358"/>
              <a:gd name="connsiteX2" fmla="*/ 4936826 w 6603225"/>
              <a:gd name="connsiteY2" fmla="*/ 3480358 h 3480358"/>
              <a:gd name="connsiteX3" fmla="*/ 288363 w 6603225"/>
              <a:gd name="connsiteY3" fmla="*/ 1334185 h 3480358"/>
              <a:gd name="connsiteX4" fmla="*/ 291135 w 6603225"/>
              <a:gd name="connsiteY4" fmla="*/ 196908 h 3480358"/>
              <a:gd name="connsiteX5" fmla="*/ 536227 w 6603225"/>
              <a:gd name="connsiteY5" fmla="*/ 11173 h 3480358"/>
              <a:gd name="connsiteX0" fmla="*/ 247945 w 6314943"/>
              <a:gd name="connsiteY0" fmla="*/ 7569 h 3476754"/>
              <a:gd name="connsiteX1" fmla="*/ 6314943 w 6314943"/>
              <a:gd name="connsiteY1" fmla="*/ 18693 h 3476754"/>
              <a:gd name="connsiteX2" fmla="*/ 4648544 w 6314943"/>
              <a:gd name="connsiteY2" fmla="*/ 3476754 h 3476754"/>
              <a:gd name="connsiteX3" fmla="*/ 81 w 6314943"/>
              <a:gd name="connsiteY3" fmla="*/ 1330581 h 3476754"/>
              <a:gd name="connsiteX4" fmla="*/ 2853 w 6314943"/>
              <a:gd name="connsiteY4" fmla="*/ 193304 h 3476754"/>
              <a:gd name="connsiteX5" fmla="*/ 247945 w 6314943"/>
              <a:gd name="connsiteY5" fmla="*/ 7569 h 3476754"/>
              <a:gd name="connsiteX0" fmla="*/ 247864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247864 w 6314862"/>
              <a:gd name="connsiteY5" fmla="*/ 7569 h 3476754"/>
              <a:gd name="connsiteX0" fmla="*/ 418653 w 6314862"/>
              <a:gd name="connsiteY0" fmla="*/ 7569 h 3476754"/>
              <a:gd name="connsiteX1" fmla="*/ 6314862 w 6314862"/>
              <a:gd name="connsiteY1" fmla="*/ 18693 h 3476754"/>
              <a:gd name="connsiteX2" fmla="*/ 4648463 w 6314862"/>
              <a:gd name="connsiteY2" fmla="*/ 3476754 h 3476754"/>
              <a:gd name="connsiteX3" fmla="*/ 0 w 6314862"/>
              <a:gd name="connsiteY3" fmla="*/ 1330581 h 3476754"/>
              <a:gd name="connsiteX4" fmla="*/ 10905 w 6314862"/>
              <a:gd name="connsiteY4" fmla="*/ 288054 h 3476754"/>
              <a:gd name="connsiteX5" fmla="*/ 418653 w 6314862"/>
              <a:gd name="connsiteY5" fmla="*/ 7569 h 3476754"/>
              <a:gd name="connsiteX0" fmla="*/ 418732 w 6314941"/>
              <a:gd name="connsiteY0" fmla="*/ 7569 h 3476754"/>
              <a:gd name="connsiteX1" fmla="*/ 6314941 w 6314941"/>
              <a:gd name="connsiteY1" fmla="*/ 18693 h 3476754"/>
              <a:gd name="connsiteX2" fmla="*/ 4648542 w 6314941"/>
              <a:gd name="connsiteY2" fmla="*/ 3476754 h 3476754"/>
              <a:gd name="connsiteX3" fmla="*/ 79 w 6314941"/>
              <a:gd name="connsiteY3" fmla="*/ 1330581 h 3476754"/>
              <a:gd name="connsiteX4" fmla="*/ 2852 w 6314941"/>
              <a:gd name="connsiteY4" fmla="*/ 374908 h 3476754"/>
              <a:gd name="connsiteX5" fmla="*/ 418732 w 6314941"/>
              <a:gd name="connsiteY5" fmla="*/ 7569 h 34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4941" h="3476754">
                <a:moveTo>
                  <a:pt x="418732" y="7569"/>
                </a:moveTo>
                <a:cubicBezTo>
                  <a:pt x="1470944" y="-13210"/>
                  <a:pt x="4292608" y="14985"/>
                  <a:pt x="6314941" y="18693"/>
                </a:cubicBezTo>
                <a:lnTo>
                  <a:pt x="4648542" y="3476754"/>
                </a:lnTo>
                <a:lnTo>
                  <a:pt x="79" y="1330581"/>
                </a:lnTo>
                <a:cubicBezTo>
                  <a:pt x="10741" y="1173268"/>
                  <a:pt x="-6394" y="983775"/>
                  <a:pt x="2852" y="374908"/>
                </a:cubicBezTo>
                <a:cubicBezTo>
                  <a:pt x="19152" y="197014"/>
                  <a:pt x="227670" y="11342"/>
                  <a:pt x="418732" y="7569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0034">
            <a:off x="1144323" y="4571169"/>
            <a:ext cx="2448940" cy="532345"/>
          </a:xfrm>
        </p:spPr>
        <p:txBody>
          <a:bodyPr>
            <a:noAutofit/>
          </a:bodyPr>
          <a:lstStyle/>
          <a:p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Luglio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24" y="178928"/>
            <a:ext cx="3853440" cy="4609733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Come la ricetta della torta della mamma che include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lo zucchero, la farina, le uova e il lievito,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la ricetta di santità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fu proposta da don Bosco ai suoi giovani,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in particolare a Domenico Savio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9E7F52-49F3-88BE-25B9-FE15AD82FC10}"/>
              </a:ext>
            </a:extLst>
          </p:cNvPr>
          <p:cNvSpPr txBox="1"/>
          <p:nvPr/>
        </p:nvSpPr>
        <p:spPr>
          <a:xfrm>
            <a:off x="448566" y="6713977"/>
            <a:ext cx="2434464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i="1" dirty="0">
                <a:latin typeface="ZapfHumnst Dm BT" panose="020B0602050508020304" pitchFamily="34" charset="0"/>
              </a:rPr>
              <a:t>(Foto </a:t>
            </a:r>
            <a:r>
              <a:rPr lang="it-IT" sz="1515" i="1" dirty="0" err="1">
                <a:latin typeface="ZapfHumnst Dm BT" panose="020B0602050508020304" pitchFamily="34" charset="0"/>
              </a:rPr>
              <a:t>Colimachon</a:t>
            </a:r>
            <a:r>
              <a:rPr lang="it-IT" sz="1515" i="1" dirty="0">
                <a:latin typeface="ZapfHumnst Dm BT" panose="020B0602050508020304" pitchFamily="34" charset="0"/>
              </a:rPr>
              <a:t>/</a:t>
            </a:r>
            <a:r>
              <a:rPr lang="it-IT" sz="1515" i="1" dirty="0" err="1">
                <a:latin typeface="ZapfHumnst Dm BT" panose="020B0602050508020304" pitchFamily="34" charset="0"/>
              </a:rPr>
              <a:t>iStock</a:t>
            </a:r>
            <a:r>
              <a:rPr lang="it-IT" sz="1515" i="1" dirty="0">
                <a:latin typeface="ZapfHumnst Dm BT" panose="020B0602050508020304" pitchFamily="34" charset="0"/>
              </a:rPr>
              <a:t>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0D00EEA-6D50-FBA3-E247-511C9FB819C9}"/>
              </a:ext>
            </a:extLst>
          </p:cNvPr>
          <p:cNvSpPr/>
          <p:nvPr/>
        </p:nvSpPr>
        <p:spPr>
          <a:xfrm flipH="1">
            <a:off x="4136718" y="24115"/>
            <a:ext cx="6844020" cy="3654034"/>
          </a:xfrm>
          <a:custGeom>
            <a:avLst/>
            <a:gdLst>
              <a:gd name="connsiteX0" fmla="*/ 384702 w 4632171"/>
              <a:gd name="connsiteY0" fmla="*/ 0 h 5231789"/>
              <a:gd name="connsiteX1" fmla="*/ 3290542 w 4632171"/>
              <a:gd name="connsiteY1" fmla="*/ 0 h 5231789"/>
              <a:gd name="connsiteX2" fmla="*/ 4632171 w 4632171"/>
              <a:gd name="connsiteY2" fmla="*/ 2835497 h 5231789"/>
              <a:gd name="connsiteX3" fmla="*/ 4632171 w 4632171"/>
              <a:gd name="connsiteY3" fmla="*/ 3043030 h 5231789"/>
              <a:gd name="connsiteX4" fmla="*/ 6286 w 4632171"/>
              <a:gd name="connsiteY4" fmla="*/ 5231789 h 5231789"/>
              <a:gd name="connsiteX5" fmla="*/ 0 w 4632171"/>
              <a:gd name="connsiteY5" fmla="*/ 5169432 h 5231789"/>
              <a:gd name="connsiteX6" fmla="*/ 0 w 4632171"/>
              <a:gd name="connsiteY6" fmla="*/ 384702 h 5231789"/>
              <a:gd name="connsiteX7" fmla="*/ 384702 w 4632171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5169432 h 5231789"/>
              <a:gd name="connsiteX6" fmla="*/ 0 w 4978759"/>
              <a:gd name="connsiteY6" fmla="*/ 384702 h 5231789"/>
              <a:gd name="connsiteX7" fmla="*/ 384702 w 4978759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546340 w 5140397"/>
              <a:gd name="connsiteY0" fmla="*/ 0 h 5231789"/>
              <a:gd name="connsiteX1" fmla="*/ 5140397 w 5140397"/>
              <a:gd name="connsiteY1" fmla="*/ 12839 h 5231789"/>
              <a:gd name="connsiteX2" fmla="*/ 4793809 w 5140397"/>
              <a:gd name="connsiteY2" fmla="*/ 2835497 h 5231789"/>
              <a:gd name="connsiteX3" fmla="*/ 4793809 w 5140397"/>
              <a:gd name="connsiteY3" fmla="*/ 3043030 h 5231789"/>
              <a:gd name="connsiteX4" fmla="*/ 167924 w 5140397"/>
              <a:gd name="connsiteY4" fmla="*/ 5231789 h 5231789"/>
              <a:gd name="connsiteX5" fmla="*/ 0 w 5140397"/>
              <a:gd name="connsiteY5" fmla="*/ 3359181 h 5231789"/>
              <a:gd name="connsiteX6" fmla="*/ 161638 w 5140397"/>
              <a:gd name="connsiteY6" fmla="*/ 384702 h 5231789"/>
              <a:gd name="connsiteX7" fmla="*/ 546340 w 5140397"/>
              <a:gd name="connsiteY7" fmla="*/ 0 h 5231789"/>
              <a:gd name="connsiteX0" fmla="*/ 384702 w 4978759"/>
              <a:gd name="connsiteY0" fmla="*/ 0 h 5231789"/>
              <a:gd name="connsiteX1" fmla="*/ 4978759 w 4978759"/>
              <a:gd name="connsiteY1" fmla="*/ 12839 h 5231789"/>
              <a:gd name="connsiteX2" fmla="*/ 4632171 w 4978759"/>
              <a:gd name="connsiteY2" fmla="*/ 2835497 h 5231789"/>
              <a:gd name="connsiteX3" fmla="*/ 4632171 w 4978759"/>
              <a:gd name="connsiteY3" fmla="*/ 3043030 h 5231789"/>
              <a:gd name="connsiteX4" fmla="*/ 6286 w 4978759"/>
              <a:gd name="connsiteY4" fmla="*/ 5231789 h 5231789"/>
              <a:gd name="connsiteX5" fmla="*/ 0 w 4978759"/>
              <a:gd name="connsiteY5" fmla="*/ 384702 h 5231789"/>
              <a:gd name="connsiteX6" fmla="*/ 384702 w 4978759"/>
              <a:gd name="connsiteY6" fmla="*/ 0 h 5231789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2835497 h 3043030"/>
              <a:gd name="connsiteX3" fmla="*/ 4644036 w 4990624"/>
              <a:gd name="connsiteY3" fmla="*/ 3043030 h 3043030"/>
              <a:gd name="connsiteX4" fmla="*/ 191 w 4990624"/>
              <a:gd name="connsiteY4" fmla="*/ 1662641 h 3043030"/>
              <a:gd name="connsiteX5" fmla="*/ 11865 w 4990624"/>
              <a:gd name="connsiteY5" fmla="*/ 384702 h 3043030"/>
              <a:gd name="connsiteX6" fmla="*/ 396567 w 4990624"/>
              <a:gd name="connsiteY6" fmla="*/ 0 h 3043030"/>
              <a:gd name="connsiteX0" fmla="*/ 396567 w 4990624"/>
              <a:gd name="connsiteY0" fmla="*/ 0 h 3043030"/>
              <a:gd name="connsiteX1" fmla="*/ 4990624 w 4990624"/>
              <a:gd name="connsiteY1" fmla="*/ 12839 h 3043030"/>
              <a:gd name="connsiteX2" fmla="*/ 4644036 w 4990624"/>
              <a:gd name="connsiteY2" fmla="*/ 3043030 h 3043030"/>
              <a:gd name="connsiteX3" fmla="*/ 191 w 4990624"/>
              <a:gd name="connsiteY3" fmla="*/ 1662641 h 3043030"/>
              <a:gd name="connsiteX4" fmla="*/ 11865 w 4990624"/>
              <a:gd name="connsiteY4" fmla="*/ 384702 h 3043030"/>
              <a:gd name="connsiteX5" fmla="*/ 396567 w 4990624"/>
              <a:gd name="connsiteY5" fmla="*/ 0 h 3043030"/>
              <a:gd name="connsiteX0" fmla="*/ 396567 w 4990624"/>
              <a:gd name="connsiteY0" fmla="*/ 0 h 4108639"/>
              <a:gd name="connsiteX1" fmla="*/ 4990624 w 4990624"/>
              <a:gd name="connsiteY1" fmla="*/ 12839 h 4108639"/>
              <a:gd name="connsiteX2" fmla="*/ 3701149 w 4990624"/>
              <a:gd name="connsiteY2" fmla="*/ 4108639 h 4108639"/>
              <a:gd name="connsiteX3" fmla="*/ 191 w 4990624"/>
              <a:gd name="connsiteY3" fmla="*/ 1662641 h 4108639"/>
              <a:gd name="connsiteX4" fmla="*/ 11865 w 4990624"/>
              <a:gd name="connsiteY4" fmla="*/ 384702 h 4108639"/>
              <a:gd name="connsiteX5" fmla="*/ 396567 w 4990624"/>
              <a:gd name="connsiteY5" fmla="*/ 0 h 4108639"/>
              <a:gd name="connsiteX0" fmla="*/ 396567 w 4990624"/>
              <a:gd name="connsiteY0" fmla="*/ 0 h 4031607"/>
              <a:gd name="connsiteX1" fmla="*/ 4990624 w 4990624"/>
              <a:gd name="connsiteY1" fmla="*/ 12839 h 4031607"/>
              <a:gd name="connsiteX2" fmla="*/ 3647270 w 4990624"/>
              <a:gd name="connsiteY2" fmla="*/ 4031607 h 4031607"/>
              <a:gd name="connsiteX3" fmla="*/ 191 w 4990624"/>
              <a:gd name="connsiteY3" fmla="*/ 1662641 h 4031607"/>
              <a:gd name="connsiteX4" fmla="*/ 11865 w 4990624"/>
              <a:gd name="connsiteY4" fmla="*/ 384702 h 4031607"/>
              <a:gd name="connsiteX5" fmla="*/ 396567 w 4990624"/>
              <a:gd name="connsiteY5" fmla="*/ 0 h 4031607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662641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59932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  <a:gd name="connsiteX0" fmla="*/ 396567 w 4990624"/>
              <a:gd name="connsiteY0" fmla="*/ 0 h 4005931"/>
              <a:gd name="connsiteX1" fmla="*/ 4990624 w 4990624"/>
              <a:gd name="connsiteY1" fmla="*/ 12839 h 4005931"/>
              <a:gd name="connsiteX2" fmla="*/ 3665230 w 4990624"/>
              <a:gd name="connsiteY2" fmla="*/ 4005931 h 4005931"/>
              <a:gd name="connsiteX3" fmla="*/ 191 w 4990624"/>
              <a:gd name="connsiteY3" fmla="*/ 1521416 h 4005931"/>
              <a:gd name="connsiteX4" fmla="*/ 11865 w 4990624"/>
              <a:gd name="connsiteY4" fmla="*/ 384702 h 4005931"/>
              <a:gd name="connsiteX5" fmla="*/ 396567 w 4990624"/>
              <a:gd name="connsiteY5" fmla="*/ 0 h 400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624" h="4005931">
                <a:moveTo>
                  <a:pt x="396567" y="0"/>
                </a:moveTo>
                <a:lnTo>
                  <a:pt x="4990624" y="12839"/>
                </a:lnTo>
                <a:lnTo>
                  <a:pt x="3665230" y="4005931"/>
                </a:lnTo>
                <a:lnTo>
                  <a:pt x="191" y="1521416"/>
                </a:lnTo>
                <a:cubicBezTo>
                  <a:pt x="-1904" y="-94280"/>
                  <a:pt x="13960" y="2000398"/>
                  <a:pt x="11865" y="384702"/>
                </a:cubicBezTo>
                <a:cubicBezTo>
                  <a:pt x="11865" y="172237"/>
                  <a:pt x="184102" y="0"/>
                  <a:pt x="396567" y="0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833" t="-30058" r="-10917" b="-20079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F0CEECA-9305-2E43-9058-D21426D44443}"/>
              </a:ext>
            </a:extLst>
          </p:cNvPr>
          <p:cNvSpPr/>
          <p:nvPr/>
        </p:nvSpPr>
        <p:spPr>
          <a:xfrm>
            <a:off x="3778795" y="1726171"/>
            <a:ext cx="3338004" cy="333800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268" t="-5810" r="-7962" b="-32288"/>
            </a:stretch>
          </a:blipFill>
          <a:ln>
            <a:solidFill>
              <a:schemeClr val="bg1"/>
            </a:solidFill>
          </a:ln>
          <a:effectLst>
            <a:glow rad="292100">
              <a:schemeClr val="bg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CFDB837-6D42-5D7C-6BEB-4574A1110FC7}"/>
              </a:ext>
            </a:extLst>
          </p:cNvPr>
          <p:cNvSpPr txBox="1">
            <a:spLocks/>
          </p:cNvSpPr>
          <p:nvPr/>
        </p:nvSpPr>
        <p:spPr>
          <a:xfrm>
            <a:off x="3887010" y="345200"/>
            <a:ext cx="6574151" cy="2156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r>
              <a:rPr lang="it-IT" sz="27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► 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 e contiene: allegria,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il fare i propri doveri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il far del bene agli altri.</a:t>
            </a:r>
          </a:p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  <a:p>
            <a:pPr marL="0" indent="0" algn="r">
              <a:lnSpc>
                <a:spcPts val="2800"/>
              </a:lnSpc>
              <a:buNone/>
              <a:tabLst>
                <a:tab pos="439704" algn="l"/>
              </a:tabLst>
            </a:pPr>
            <a:endParaRPr lang="it-IT" sz="2600" b="1" dirty="0">
              <a:ln w="19050"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38100">
                  <a:srgbClr val="FFFF00">
                    <a:alpha val="89000"/>
                  </a:srgbClr>
                </a:glow>
              </a:effectLst>
              <a:latin typeface="Chianti XBd BT" panose="020C0803030509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09C89641-A468-97D4-22AE-18588ADB6B93}"/>
              </a:ext>
            </a:extLst>
          </p:cNvPr>
          <p:cNvSpPr txBox="1">
            <a:spLocks/>
          </p:cNvSpPr>
          <p:nvPr/>
        </p:nvSpPr>
        <p:spPr>
          <a:xfrm>
            <a:off x="6702040" y="2785155"/>
            <a:ext cx="3853440" cy="446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000"/>
              </a:lnSpc>
              <a:buNone/>
            </a:pPr>
            <a: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sz="27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Tutto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un programma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che indica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come essere lievito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nel piccolo spazio dove Dio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ci ha piantato.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F8CF4ED-6BD8-85F5-CB55-666DAE8E0728}"/>
              </a:ext>
            </a:extLst>
          </p:cNvPr>
          <p:cNvSpPr txBox="1"/>
          <p:nvPr/>
        </p:nvSpPr>
        <p:spPr>
          <a:xfrm>
            <a:off x="1071944" y="5328050"/>
            <a:ext cx="405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spc="50" dirty="0">
                <a:solidFill>
                  <a:srgbClr val="0070C0"/>
                </a:solidFill>
                <a:latin typeface="ZapfHumnst Dm BT" panose="020B0602050508020304" pitchFamily="34" charset="0"/>
              </a:rPr>
              <a:t>Nozze di Cana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55D08C-E212-A278-7613-EC774312E101}"/>
              </a:ext>
            </a:extLst>
          </p:cNvPr>
          <p:cNvSpPr txBox="1"/>
          <p:nvPr/>
        </p:nvSpPr>
        <p:spPr>
          <a:xfrm>
            <a:off x="-281981" y="5667119"/>
            <a:ext cx="5831045" cy="791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« La madre di Gesù dice ai servi     </a:t>
            </a:r>
            <a:r>
              <a:rPr lang="it-IT" sz="1515" dirty="0">
                <a:noFill/>
                <a:latin typeface="Capture it" panose="02000500000000000000" pitchFamily="2" charset="0"/>
              </a:rPr>
              <a:t>:  </a:t>
            </a:r>
            <a:br>
              <a:rPr lang="it-IT" sz="1515" dirty="0">
                <a:noFill/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“Fate tutto quello che vi dirà”  </a:t>
            </a:r>
            <a:r>
              <a:rPr lang="it-IT" sz="1515" dirty="0">
                <a:noFill/>
                <a:latin typeface="Capture it" panose="02000500000000000000" pitchFamily="2" charset="0"/>
              </a:rPr>
              <a:t>.</a:t>
            </a: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 </a:t>
            </a:r>
            <a:b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</a:br>
            <a:r>
              <a:rPr lang="it-IT" sz="1515" dirty="0">
                <a:solidFill>
                  <a:srgbClr val="BC2027"/>
                </a:solidFill>
                <a:latin typeface="Capture it" panose="02000500000000000000" pitchFamily="2" charset="0"/>
              </a:rPr>
              <a:t>È il segreto del miracolo »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D617C7-23E7-977E-BBE0-2CD46F903EB3}"/>
              </a:ext>
            </a:extLst>
          </p:cNvPr>
          <p:cNvSpPr txBox="1"/>
          <p:nvPr/>
        </p:nvSpPr>
        <p:spPr>
          <a:xfrm>
            <a:off x="278335" y="4096427"/>
            <a:ext cx="5640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(23 giugno 1855) </a:t>
            </a:r>
          </a:p>
        </p:txBody>
      </p:sp>
    </p:spTree>
    <p:extLst>
      <p:ext uri="{BB962C8B-B14F-4D97-AF65-F5344CB8AC3E}">
        <p14:creationId xmlns:p14="http://schemas.microsoft.com/office/powerpoint/2010/main" val="17007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5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5" grpId="0" animBg="1"/>
      <p:bldP spid="20" grpId="0" animBg="1"/>
      <p:bldP spid="4" grpId="0" animBg="1"/>
      <p:bldP spid="23" grpId="0" animBg="1"/>
      <p:bldP spid="2" grpId="0"/>
      <p:bldP spid="3" grpId="0" uiExpand="1" build="p"/>
      <p:bldP spid="7" grpId="0"/>
      <p:bldP spid="22" grpId="0" animBg="1"/>
      <p:bldP spid="6" grpId="0" animBg="1"/>
      <p:bldP spid="26" grpId="0"/>
      <p:bldP spid="27" grpId="0"/>
      <p:bldP spid="29" grpId="0"/>
      <p:bldP spid="11" grpId="0"/>
      <p:bldP spid="8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</TotalTime>
  <Words>1386</Words>
  <Application>Microsoft Office PowerPoint</Application>
  <PresentationFormat>Personalizzato</PresentationFormat>
  <Paragraphs>102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 JULIAN</vt:lpstr>
      <vt:lpstr>Arial</vt:lpstr>
      <vt:lpstr>Calibri</vt:lpstr>
      <vt:lpstr>Calibri Light</vt:lpstr>
      <vt:lpstr>Capture it</vt:lpstr>
      <vt:lpstr>Chianti XBd BT</vt:lpstr>
      <vt:lpstr>ZapfHumnst Dm BT</vt:lpstr>
      <vt:lpstr>Tema di Office</vt:lpstr>
      <vt:lpstr>2023</vt:lpstr>
      <vt:lpstr>Gennaio</vt:lpstr>
      <vt:lpstr>Gennaio</vt:lpstr>
      <vt:lpstr>Febbraio</vt:lpstr>
      <vt:lpstr>Marzo</vt:lpstr>
      <vt:lpstr>Aprile</vt:lpstr>
      <vt:lpstr>Maggio</vt:lpstr>
      <vt:lpstr>Giugno</vt:lpstr>
      <vt:lpstr>Luglio</vt:lpstr>
      <vt:lpstr>Agosto</vt:lpstr>
      <vt:lpstr>Settembre</vt:lpstr>
      <vt:lpstr>Ottobre</vt:lpstr>
      <vt:lpstr>Novembre</vt:lpstr>
      <vt:lpstr>Dicembre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45</cp:revision>
  <dcterms:created xsi:type="dcterms:W3CDTF">2022-11-10T09:32:53Z</dcterms:created>
  <dcterms:modified xsi:type="dcterms:W3CDTF">2023-10-03T08:59:17Z</dcterms:modified>
</cp:coreProperties>
</file>